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handoutMasterIdLst>
    <p:handoutMasterId r:id="rId13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84" r:id="rId19"/>
    <p:sldId id="273" r:id="rId20"/>
    <p:sldId id="274" r:id="rId21"/>
    <p:sldId id="275" r:id="rId22"/>
    <p:sldId id="276" r:id="rId23"/>
    <p:sldId id="371" r:id="rId24"/>
    <p:sldId id="372" r:id="rId25"/>
    <p:sldId id="373" r:id="rId26"/>
    <p:sldId id="374" r:id="rId27"/>
    <p:sldId id="375" r:id="rId28"/>
    <p:sldId id="376" r:id="rId29"/>
    <p:sldId id="377" r:id="rId30"/>
    <p:sldId id="378" r:id="rId31"/>
    <p:sldId id="379" r:id="rId32"/>
    <p:sldId id="380" r:id="rId33"/>
    <p:sldId id="381" r:id="rId34"/>
    <p:sldId id="367" r:id="rId35"/>
    <p:sldId id="368" r:id="rId36"/>
    <p:sldId id="369" r:id="rId37"/>
    <p:sldId id="277" r:id="rId38"/>
    <p:sldId id="278" r:id="rId39"/>
    <p:sldId id="279" r:id="rId40"/>
    <p:sldId id="280" r:id="rId41"/>
    <p:sldId id="281" r:id="rId42"/>
    <p:sldId id="385"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1" r:id="rId82"/>
    <p:sldId id="322" r:id="rId83"/>
    <p:sldId id="324" r:id="rId84"/>
    <p:sldId id="325" r:id="rId85"/>
    <p:sldId id="326" r:id="rId86"/>
    <p:sldId id="327" r:id="rId87"/>
    <p:sldId id="328" r:id="rId88"/>
    <p:sldId id="329" r:id="rId89"/>
    <p:sldId id="330" r:id="rId90"/>
    <p:sldId id="331" r:id="rId91"/>
    <p:sldId id="332" r:id="rId92"/>
    <p:sldId id="333" r:id="rId93"/>
    <p:sldId id="320" r:id="rId94"/>
    <p:sldId id="334" r:id="rId95"/>
    <p:sldId id="336" r:id="rId96"/>
    <p:sldId id="335" r:id="rId97"/>
    <p:sldId id="337" r:id="rId98"/>
    <p:sldId id="349" r:id="rId99"/>
    <p:sldId id="350" r:id="rId100"/>
    <p:sldId id="351" r:id="rId101"/>
    <p:sldId id="352" r:id="rId102"/>
    <p:sldId id="338" r:id="rId103"/>
    <p:sldId id="339" r:id="rId104"/>
    <p:sldId id="340" r:id="rId105"/>
    <p:sldId id="341" r:id="rId106"/>
    <p:sldId id="342" r:id="rId107"/>
    <p:sldId id="343" r:id="rId108"/>
    <p:sldId id="344" r:id="rId109"/>
    <p:sldId id="345" r:id="rId110"/>
    <p:sldId id="346" r:id="rId111"/>
    <p:sldId id="347" r:id="rId112"/>
    <p:sldId id="348"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82" r:id="rId128"/>
    <p:sldId id="383"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31" autoAdjust="0"/>
    <p:restoredTop sz="94660"/>
  </p:normalViewPr>
  <p:slideViewPr>
    <p:cSldViewPr snapToGrid="0">
      <p:cViewPr varScale="1">
        <p:scale>
          <a:sx n="128" d="100"/>
          <a:sy n="128" d="100"/>
        </p:scale>
        <p:origin x="68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B4EBB-AF85-4678-A1EC-F09FF6196A5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1C54EE1-8AF2-4AF0-A226-83BD192721BC}">
      <dgm:prSet phldrT="[Text]"/>
      <dgm:spPr/>
      <dgm:t>
        <a:bodyPr/>
        <a:lstStyle/>
        <a:p>
          <a:r>
            <a:rPr lang="en-US" dirty="0"/>
            <a:t>Commit Log</a:t>
          </a:r>
        </a:p>
      </dgm:t>
    </dgm:pt>
    <dgm:pt modelId="{9ED6CF57-34D1-4B68-84F2-B17CA70D8A7C}" type="parTrans" cxnId="{41A97930-D2E2-4939-ABFB-C193C72F2A8B}">
      <dgm:prSet/>
      <dgm:spPr/>
      <dgm:t>
        <a:bodyPr/>
        <a:lstStyle/>
        <a:p>
          <a:endParaRPr lang="en-US"/>
        </a:p>
      </dgm:t>
    </dgm:pt>
    <dgm:pt modelId="{D97F4DF0-3C57-4D1C-BEA8-EBA7900140A5}" type="sibTrans" cxnId="{41A97930-D2E2-4939-ABFB-C193C72F2A8B}">
      <dgm:prSet/>
      <dgm:spPr/>
      <dgm:t>
        <a:bodyPr/>
        <a:lstStyle/>
        <a:p>
          <a:endParaRPr lang="en-US"/>
        </a:p>
      </dgm:t>
    </dgm:pt>
    <dgm:pt modelId="{EDEBF642-1F3C-4A5F-AC11-BD85B5A74109}">
      <dgm:prSet phldrT="[Text]"/>
      <dgm:spPr/>
      <dgm:t>
        <a:bodyPr/>
        <a:lstStyle/>
        <a:p>
          <a:r>
            <a:rPr lang="en-US" dirty="0"/>
            <a:t>MemTable</a:t>
          </a:r>
        </a:p>
      </dgm:t>
    </dgm:pt>
    <dgm:pt modelId="{92DC242B-A8D1-424E-BA9F-DDEB203A89EA}" type="parTrans" cxnId="{C3B469AA-53BC-40E2-AB4B-ADE44BD043BD}">
      <dgm:prSet/>
      <dgm:spPr/>
      <dgm:t>
        <a:bodyPr/>
        <a:lstStyle/>
        <a:p>
          <a:endParaRPr lang="en-US"/>
        </a:p>
      </dgm:t>
    </dgm:pt>
    <dgm:pt modelId="{8CF128CB-F73B-4757-87FE-5F151F8A6DE7}" type="sibTrans" cxnId="{C3B469AA-53BC-40E2-AB4B-ADE44BD043BD}">
      <dgm:prSet/>
      <dgm:spPr/>
      <dgm:t>
        <a:bodyPr/>
        <a:lstStyle/>
        <a:p>
          <a:endParaRPr lang="en-US"/>
        </a:p>
      </dgm:t>
    </dgm:pt>
    <dgm:pt modelId="{8B51D7C7-A6A8-4585-8A37-50597391639F}">
      <dgm:prSet phldrT="[Text]"/>
      <dgm:spPr/>
      <dgm:t>
        <a:bodyPr/>
        <a:lstStyle/>
        <a:p>
          <a:r>
            <a:rPr lang="en-US" dirty="0" err="1"/>
            <a:t>SSTable</a:t>
          </a:r>
          <a:endParaRPr lang="en-US" dirty="0"/>
        </a:p>
      </dgm:t>
    </dgm:pt>
    <dgm:pt modelId="{875751B5-E7D3-4168-A23E-29F0B07B2659}" type="parTrans" cxnId="{C9097AD7-396A-4B5A-ABF4-DC7BEE2ABD5E}">
      <dgm:prSet/>
      <dgm:spPr/>
      <dgm:t>
        <a:bodyPr/>
        <a:lstStyle/>
        <a:p>
          <a:endParaRPr lang="en-US"/>
        </a:p>
      </dgm:t>
    </dgm:pt>
    <dgm:pt modelId="{3858B739-53B3-4ACB-8658-09D8B6EBC85C}" type="sibTrans" cxnId="{C9097AD7-396A-4B5A-ABF4-DC7BEE2ABD5E}">
      <dgm:prSet/>
      <dgm:spPr/>
      <dgm:t>
        <a:bodyPr/>
        <a:lstStyle/>
        <a:p>
          <a:endParaRPr lang="en-US"/>
        </a:p>
      </dgm:t>
    </dgm:pt>
    <dgm:pt modelId="{8E7E8AB1-7600-4F2C-9F7F-0F7BCB6723FF}" type="pres">
      <dgm:prSet presAssocID="{5BFB4EBB-AF85-4678-A1EC-F09FF6196A51}" presName="cycle" presStyleCnt="0">
        <dgm:presLayoutVars>
          <dgm:dir/>
          <dgm:resizeHandles val="exact"/>
        </dgm:presLayoutVars>
      </dgm:prSet>
      <dgm:spPr/>
    </dgm:pt>
    <dgm:pt modelId="{1C116CD5-72F0-4ECD-BF21-F778865AB414}" type="pres">
      <dgm:prSet presAssocID="{B1C54EE1-8AF2-4AF0-A226-83BD192721BC}" presName="node" presStyleLbl="node1" presStyleIdx="0" presStyleCnt="3">
        <dgm:presLayoutVars>
          <dgm:bulletEnabled val="1"/>
        </dgm:presLayoutVars>
      </dgm:prSet>
      <dgm:spPr/>
    </dgm:pt>
    <dgm:pt modelId="{71E9D41E-B183-4D51-A4E8-D6D35A5316D6}" type="pres">
      <dgm:prSet presAssocID="{D97F4DF0-3C57-4D1C-BEA8-EBA7900140A5}" presName="sibTrans" presStyleLbl="sibTrans2D1" presStyleIdx="0" presStyleCnt="3"/>
      <dgm:spPr/>
    </dgm:pt>
    <dgm:pt modelId="{F2C39E22-E909-44AF-BBC6-49A057EE3631}" type="pres">
      <dgm:prSet presAssocID="{D97F4DF0-3C57-4D1C-BEA8-EBA7900140A5}" presName="connectorText" presStyleLbl="sibTrans2D1" presStyleIdx="0" presStyleCnt="3"/>
      <dgm:spPr/>
    </dgm:pt>
    <dgm:pt modelId="{B74C2B5D-2968-49F5-9DF6-3F32AC28C509}" type="pres">
      <dgm:prSet presAssocID="{EDEBF642-1F3C-4A5F-AC11-BD85B5A74109}" presName="node" presStyleLbl="node1" presStyleIdx="1" presStyleCnt="3">
        <dgm:presLayoutVars>
          <dgm:bulletEnabled val="1"/>
        </dgm:presLayoutVars>
      </dgm:prSet>
      <dgm:spPr/>
    </dgm:pt>
    <dgm:pt modelId="{C0D246D6-D898-479C-8002-99C77F94F848}" type="pres">
      <dgm:prSet presAssocID="{8CF128CB-F73B-4757-87FE-5F151F8A6DE7}" presName="sibTrans" presStyleLbl="sibTrans2D1" presStyleIdx="1" presStyleCnt="3"/>
      <dgm:spPr/>
    </dgm:pt>
    <dgm:pt modelId="{68E87821-9B7F-4684-9354-0E6752C7B2BC}" type="pres">
      <dgm:prSet presAssocID="{8CF128CB-F73B-4757-87FE-5F151F8A6DE7}" presName="connectorText" presStyleLbl="sibTrans2D1" presStyleIdx="1" presStyleCnt="3"/>
      <dgm:spPr/>
    </dgm:pt>
    <dgm:pt modelId="{DDE92591-2E10-48D1-A166-911F9BF83FB3}" type="pres">
      <dgm:prSet presAssocID="{8B51D7C7-A6A8-4585-8A37-50597391639F}" presName="node" presStyleLbl="node1" presStyleIdx="2" presStyleCnt="3">
        <dgm:presLayoutVars>
          <dgm:bulletEnabled val="1"/>
        </dgm:presLayoutVars>
      </dgm:prSet>
      <dgm:spPr/>
    </dgm:pt>
    <dgm:pt modelId="{C62FEC75-3B67-4B64-82E9-8968C1DFF7AD}" type="pres">
      <dgm:prSet presAssocID="{3858B739-53B3-4ACB-8658-09D8B6EBC85C}" presName="sibTrans" presStyleLbl="sibTrans2D1" presStyleIdx="2" presStyleCnt="3"/>
      <dgm:spPr/>
    </dgm:pt>
    <dgm:pt modelId="{828AC6FC-5DAE-4202-9C2B-A9604AA6D1CA}" type="pres">
      <dgm:prSet presAssocID="{3858B739-53B3-4ACB-8658-09D8B6EBC85C}" presName="connectorText" presStyleLbl="sibTrans2D1" presStyleIdx="2" presStyleCnt="3"/>
      <dgm:spPr/>
    </dgm:pt>
  </dgm:ptLst>
  <dgm:cxnLst>
    <dgm:cxn modelId="{396A8C15-40FE-445C-8760-81D2D2DEC711}" type="presOf" srcId="{8CF128CB-F73B-4757-87FE-5F151F8A6DE7}" destId="{68E87821-9B7F-4684-9354-0E6752C7B2BC}" srcOrd="1" destOrd="0" presId="urn:microsoft.com/office/officeart/2005/8/layout/cycle2"/>
    <dgm:cxn modelId="{CF960520-5AEC-4C47-A9DA-1D7693F15809}" type="presOf" srcId="{D97F4DF0-3C57-4D1C-BEA8-EBA7900140A5}" destId="{F2C39E22-E909-44AF-BBC6-49A057EE3631}" srcOrd="1" destOrd="0" presId="urn:microsoft.com/office/officeart/2005/8/layout/cycle2"/>
    <dgm:cxn modelId="{41A97930-D2E2-4939-ABFB-C193C72F2A8B}" srcId="{5BFB4EBB-AF85-4678-A1EC-F09FF6196A51}" destId="{B1C54EE1-8AF2-4AF0-A226-83BD192721BC}" srcOrd="0" destOrd="0" parTransId="{9ED6CF57-34D1-4B68-84F2-B17CA70D8A7C}" sibTransId="{D97F4DF0-3C57-4D1C-BEA8-EBA7900140A5}"/>
    <dgm:cxn modelId="{DB85D833-2A5C-405F-99E1-2016132A8FA7}" type="presOf" srcId="{8B51D7C7-A6A8-4585-8A37-50597391639F}" destId="{DDE92591-2E10-48D1-A166-911F9BF83FB3}" srcOrd="0" destOrd="0" presId="urn:microsoft.com/office/officeart/2005/8/layout/cycle2"/>
    <dgm:cxn modelId="{7B79EB59-2367-43F4-89E6-A7824F4B3A10}" type="presOf" srcId="{EDEBF642-1F3C-4A5F-AC11-BD85B5A74109}" destId="{B74C2B5D-2968-49F5-9DF6-3F32AC28C509}" srcOrd="0" destOrd="0" presId="urn:microsoft.com/office/officeart/2005/8/layout/cycle2"/>
    <dgm:cxn modelId="{586D4061-09C8-43DD-9219-CD916E8CDE1B}" type="presOf" srcId="{B1C54EE1-8AF2-4AF0-A226-83BD192721BC}" destId="{1C116CD5-72F0-4ECD-BF21-F778865AB414}" srcOrd="0" destOrd="0" presId="urn:microsoft.com/office/officeart/2005/8/layout/cycle2"/>
    <dgm:cxn modelId="{1E247A9F-B5B9-4D6F-AFE8-22973B440037}" type="presOf" srcId="{3858B739-53B3-4ACB-8658-09D8B6EBC85C}" destId="{828AC6FC-5DAE-4202-9C2B-A9604AA6D1CA}" srcOrd="1" destOrd="0" presId="urn:microsoft.com/office/officeart/2005/8/layout/cycle2"/>
    <dgm:cxn modelId="{AF0927A3-34F8-4064-98CA-4C5B8399AC7A}" type="presOf" srcId="{5BFB4EBB-AF85-4678-A1EC-F09FF6196A51}" destId="{8E7E8AB1-7600-4F2C-9F7F-0F7BCB6723FF}" srcOrd="0" destOrd="0" presId="urn:microsoft.com/office/officeart/2005/8/layout/cycle2"/>
    <dgm:cxn modelId="{80907FA4-E0AC-46DC-8FED-6CDF72F41F2F}" type="presOf" srcId="{8CF128CB-F73B-4757-87FE-5F151F8A6DE7}" destId="{C0D246D6-D898-479C-8002-99C77F94F848}" srcOrd="0" destOrd="0" presId="urn:microsoft.com/office/officeart/2005/8/layout/cycle2"/>
    <dgm:cxn modelId="{13FF1AA6-2442-490F-9F30-748E5964B0FF}" type="presOf" srcId="{3858B739-53B3-4ACB-8658-09D8B6EBC85C}" destId="{C62FEC75-3B67-4B64-82E9-8968C1DFF7AD}" srcOrd="0" destOrd="0" presId="urn:microsoft.com/office/officeart/2005/8/layout/cycle2"/>
    <dgm:cxn modelId="{C3B469AA-53BC-40E2-AB4B-ADE44BD043BD}" srcId="{5BFB4EBB-AF85-4678-A1EC-F09FF6196A51}" destId="{EDEBF642-1F3C-4A5F-AC11-BD85B5A74109}" srcOrd="1" destOrd="0" parTransId="{92DC242B-A8D1-424E-BA9F-DDEB203A89EA}" sibTransId="{8CF128CB-F73B-4757-87FE-5F151F8A6DE7}"/>
    <dgm:cxn modelId="{9C87CAAB-0636-43B9-A683-31DAB83DC810}" type="presOf" srcId="{D97F4DF0-3C57-4D1C-BEA8-EBA7900140A5}" destId="{71E9D41E-B183-4D51-A4E8-D6D35A5316D6}" srcOrd="0" destOrd="0" presId="urn:microsoft.com/office/officeart/2005/8/layout/cycle2"/>
    <dgm:cxn modelId="{C9097AD7-396A-4B5A-ABF4-DC7BEE2ABD5E}" srcId="{5BFB4EBB-AF85-4678-A1EC-F09FF6196A51}" destId="{8B51D7C7-A6A8-4585-8A37-50597391639F}" srcOrd="2" destOrd="0" parTransId="{875751B5-E7D3-4168-A23E-29F0B07B2659}" sibTransId="{3858B739-53B3-4ACB-8658-09D8B6EBC85C}"/>
    <dgm:cxn modelId="{5E0DDFFF-BF6E-4466-BE97-AEDF27B9D3A8}" type="presParOf" srcId="{8E7E8AB1-7600-4F2C-9F7F-0F7BCB6723FF}" destId="{1C116CD5-72F0-4ECD-BF21-F778865AB414}" srcOrd="0" destOrd="0" presId="urn:microsoft.com/office/officeart/2005/8/layout/cycle2"/>
    <dgm:cxn modelId="{4FB89DCA-75F1-4AF9-9ACD-A057836E2578}" type="presParOf" srcId="{8E7E8AB1-7600-4F2C-9F7F-0F7BCB6723FF}" destId="{71E9D41E-B183-4D51-A4E8-D6D35A5316D6}" srcOrd="1" destOrd="0" presId="urn:microsoft.com/office/officeart/2005/8/layout/cycle2"/>
    <dgm:cxn modelId="{1E691605-41BC-4312-B5BE-39709EA22811}" type="presParOf" srcId="{71E9D41E-B183-4D51-A4E8-D6D35A5316D6}" destId="{F2C39E22-E909-44AF-BBC6-49A057EE3631}" srcOrd="0" destOrd="0" presId="urn:microsoft.com/office/officeart/2005/8/layout/cycle2"/>
    <dgm:cxn modelId="{470CEE68-F2B4-42BA-AE51-ECB8C7655DC2}" type="presParOf" srcId="{8E7E8AB1-7600-4F2C-9F7F-0F7BCB6723FF}" destId="{B74C2B5D-2968-49F5-9DF6-3F32AC28C509}" srcOrd="2" destOrd="0" presId="urn:microsoft.com/office/officeart/2005/8/layout/cycle2"/>
    <dgm:cxn modelId="{EA9D8284-B1DD-4B2B-A00C-272583C926DE}" type="presParOf" srcId="{8E7E8AB1-7600-4F2C-9F7F-0F7BCB6723FF}" destId="{C0D246D6-D898-479C-8002-99C77F94F848}" srcOrd="3" destOrd="0" presId="urn:microsoft.com/office/officeart/2005/8/layout/cycle2"/>
    <dgm:cxn modelId="{0AE9BBCF-C1B9-4744-A6F5-383F8DCEB11D}" type="presParOf" srcId="{C0D246D6-D898-479C-8002-99C77F94F848}" destId="{68E87821-9B7F-4684-9354-0E6752C7B2BC}" srcOrd="0" destOrd="0" presId="urn:microsoft.com/office/officeart/2005/8/layout/cycle2"/>
    <dgm:cxn modelId="{EAF7115D-989F-49E3-910E-3ED4529F4636}" type="presParOf" srcId="{8E7E8AB1-7600-4F2C-9F7F-0F7BCB6723FF}" destId="{DDE92591-2E10-48D1-A166-911F9BF83FB3}" srcOrd="4" destOrd="0" presId="urn:microsoft.com/office/officeart/2005/8/layout/cycle2"/>
    <dgm:cxn modelId="{AEB13D71-54C2-4B5C-8356-E4250E1B9D4F}" type="presParOf" srcId="{8E7E8AB1-7600-4F2C-9F7F-0F7BCB6723FF}" destId="{C62FEC75-3B67-4B64-82E9-8968C1DFF7AD}" srcOrd="5" destOrd="0" presId="urn:microsoft.com/office/officeart/2005/8/layout/cycle2"/>
    <dgm:cxn modelId="{F138B962-BBF7-4711-8143-9ED4523C0AD8}" type="presParOf" srcId="{C62FEC75-3B67-4B64-82E9-8968C1DFF7AD}" destId="{828AC6FC-5DAE-4202-9C2B-A9604AA6D1C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16CD5-72F0-4ECD-BF21-F778865AB414}">
      <dsp:nvSpPr>
        <dsp:cNvPr id="0" name=""/>
        <dsp:cNvSpPr/>
      </dsp:nvSpPr>
      <dsp:spPr>
        <a:xfrm>
          <a:off x="4313039" y="1108"/>
          <a:ext cx="1889521" cy="18895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Commit Log</a:t>
          </a:r>
        </a:p>
      </dsp:txBody>
      <dsp:txXfrm>
        <a:off x="4589753" y="277822"/>
        <a:ext cx="1336093" cy="1336093"/>
      </dsp:txXfrm>
    </dsp:sp>
    <dsp:sp modelId="{71E9D41E-B183-4D51-A4E8-D6D35A5316D6}">
      <dsp:nvSpPr>
        <dsp:cNvPr id="0" name=""/>
        <dsp:cNvSpPr/>
      </dsp:nvSpPr>
      <dsp:spPr>
        <a:xfrm rot="3600000">
          <a:off x="5708792" y="1844463"/>
          <a:ext cx="503807" cy="6377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46578" y="1906560"/>
        <a:ext cx="352665" cy="382627"/>
      </dsp:txXfrm>
    </dsp:sp>
    <dsp:sp modelId="{B74C2B5D-2968-49F5-9DF6-3F32AC28C509}">
      <dsp:nvSpPr>
        <dsp:cNvPr id="0" name=""/>
        <dsp:cNvSpPr/>
      </dsp:nvSpPr>
      <dsp:spPr>
        <a:xfrm>
          <a:off x="5733089" y="2460707"/>
          <a:ext cx="1889521" cy="18895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MemTable</a:t>
          </a:r>
        </a:p>
      </dsp:txBody>
      <dsp:txXfrm>
        <a:off x="6009803" y="2737421"/>
        <a:ext cx="1336093" cy="1336093"/>
      </dsp:txXfrm>
    </dsp:sp>
    <dsp:sp modelId="{C0D246D6-D898-479C-8002-99C77F94F848}">
      <dsp:nvSpPr>
        <dsp:cNvPr id="0" name=""/>
        <dsp:cNvSpPr/>
      </dsp:nvSpPr>
      <dsp:spPr>
        <a:xfrm rot="10800000">
          <a:off x="5020155" y="3086612"/>
          <a:ext cx="503807" cy="6377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rot="10800000">
        <a:off x="5171297" y="3214155"/>
        <a:ext cx="352665" cy="382627"/>
      </dsp:txXfrm>
    </dsp:sp>
    <dsp:sp modelId="{DDE92591-2E10-48D1-A166-911F9BF83FB3}">
      <dsp:nvSpPr>
        <dsp:cNvPr id="0" name=""/>
        <dsp:cNvSpPr/>
      </dsp:nvSpPr>
      <dsp:spPr>
        <a:xfrm>
          <a:off x="2892988" y="2460707"/>
          <a:ext cx="1889521" cy="18895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err="1"/>
            <a:t>SSTable</a:t>
          </a:r>
          <a:endParaRPr lang="en-US" sz="2300" kern="1200" dirty="0"/>
        </a:p>
      </dsp:txBody>
      <dsp:txXfrm>
        <a:off x="3169702" y="2737421"/>
        <a:ext cx="1336093" cy="1336093"/>
      </dsp:txXfrm>
    </dsp:sp>
    <dsp:sp modelId="{C62FEC75-3B67-4B64-82E9-8968C1DFF7AD}">
      <dsp:nvSpPr>
        <dsp:cNvPr id="0" name=""/>
        <dsp:cNvSpPr/>
      </dsp:nvSpPr>
      <dsp:spPr>
        <a:xfrm rot="18000000">
          <a:off x="4288741" y="1869160"/>
          <a:ext cx="503807" cy="6377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326527" y="2062149"/>
        <a:ext cx="352665" cy="38262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78FA81-C995-9947-B824-106D41E948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8855994-3176-A54C-95C5-6C9B066691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60C908-25A9-BA4F-978E-C9A2C873F117}" type="datetimeFigureOut">
              <a:rPr lang="en-US" smtClean="0"/>
              <a:t>5/9/20</a:t>
            </a:fld>
            <a:endParaRPr lang="en-US"/>
          </a:p>
        </p:txBody>
      </p:sp>
      <p:sp>
        <p:nvSpPr>
          <p:cNvPr id="4" name="Footer Placeholder 3">
            <a:extLst>
              <a:ext uri="{FF2B5EF4-FFF2-40B4-BE49-F238E27FC236}">
                <a16:creationId xmlns:a16="http://schemas.microsoft.com/office/drawing/2014/main" id="{72383DAE-506D-CE41-9921-80F31A6D49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173969-3835-7B4B-94BD-6A316FD7EC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8C5B96-C7A3-4846-9B8D-5BBE2D65C9A4}" type="slidenum">
              <a:rPr lang="en-US" smtClean="0"/>
              <a:t>‹#›</a:t>
            </a:fld>
            <a:endParaRPr lang="en-US"/>
          </a:p>
        </p:txBody>
      </p:sp>
    </p:spTree>
    <p:extLst>
      <p:ext uri="{BB962C8B-B14F-4D97-AF65-F5344CB8AC3E}">
        <p14:creationId xmlns:p14="http://schemas.microsoft.com/office/powerpoint/2010/main" val="30741667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FCA0E-F691-1542-A0FA-453DF35D38FA}" type="datetimeFigureOut">
              <a:rPr lang="en-US" smtClean="0"/>
              <a:t>5/9/20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F710F-1044-0145-ADA9-4B3FFE22730B}" type="slidenum">
              <a:rPr lang="en-US" smtClean="0"/>
              <a:t>‹#›</a:t>
            </a:fld>
            <a:endParaRPr lang="en-US"/>
          </a:p>
        </p:txBody>
      </p:sp>
    </p:spTree>
    <p:extLst>
      <p:ext uri="{BB962C8B-B14F-4D97-AF65-F5344CB8AC3E}">
        <p14:creationId xmlns:p14="http://schemas.microsoft.com/office/powerpoint/2010/main" val="31992580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rgbClr val="006EBE"/>
                </a:solidFill>
                <a:latin typeface="Raleway-v4020 Thin" pitchFamily="50" charset="-18"/>
              </a:defRPr>
            </a:lvl1pPr>
          </a:lstStyle>
          <a:p>
            <a:r>
              <a:rPr lang="en-US"/>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414141"/>
                </a:solidFill>
                <a:latin typeface="Raleway-v4020 Black" pitchFamily="50"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Tree>
    <p:extLst>
      <p:ext uri="{BB962C8B-B14F-4D97-AF65-F5344CB8AC3E}">
        <p14:creationId xmlns:p14="http://schemas.microsoft.com/office/powerpoint/2010/main" val="3862791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v4020 Thin" pitchFamily="50" charset="-18"/>
              </a:defRPr>
            </a:lvl1p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45D9E9A5-6B81-5045-AAEB-4263F6317201}" type="datetime1">
              <a:rPr lang="en-IN" smtClean="0"/>
              <a:t>09/05/20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53747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Raleway-v4020 Thin" pitchFamily="50" charset="-18"/>
              </a:defRPr>
            </a:lvl1pPr>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Raleway-v4020" pitchFamily="50" charset="-18"/>
              </a:defRPr>
            </a:lvl1pPr>
            <a:lvl2pPr>
              <a:defRPr>
                <a:latin typeface="Raleway-v4020" pitchFamily="50" charset="-18"/>
              </a:defRPr>
            </a:lvl2pPr>
            <a:lvl3pPr>
              <a:defRPr>
                <a:latin typeface="Raleway-v4020" pitchFamily="50" charset="-18"/>
              </a:defRPr>
            </a:lvl3pPr>
            <a:lvl4pPr>
              <a:defRPr>
                <a:latin typeface="Raleway-v4020" pitchFamily="50" charset="-18"/>
              </a:defRPr>
            </a:lvl4pPr>
            <a:lvl5pPr>
              <a:defRPr>
                <a:latin typeface="Raleway-v4020" pitchFamily="50" charset="-1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6F693AF3-BBA9-F64C-8ADA-C02F6C91B5A7}" type="datetime1">
              <a:rPr lang="en-IN" smtClean="0"/>
              <a:t>09/05/20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408974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6EBE"/>
                </a:solidFill>
                <a:latin typeface="Raleway-v4020 Thin" pitchFamily="50" charset="-18"/>
              </a:defRPr>
            </a:lvl1pPr>
          </a:lstStyle>
          <a:p>
            <a:r>
              <a:rPr lang="en-US"/>
              <a:t>Click to edit Master title style</a:t>
            </a:r>
            <a:endParaRPr lang="en-GB" dirty="0"/>
          </a:p>
        </p:txBody>
      </p:sp>
      <p:sp>
        <p:nvSpPr>
          <p:cNvPr id="3" name="Content Placeholder 2"/>
          <p:cNvSpPr>
            <a:spLocks noGrp="1"/>
          </p:cNvSpPr>
          <p:nvPr>
            <p:ph idx="1"/>
          </p:nvPr>
        </p:nvSpPr>
        <p:spPr/>
        <p:txBody>
          <a:bodyPr/>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4E7654B0-5684-3B49-8B07-6A14BB880A55}" type="datetime1">
              <a:rPr lang="en-IN" smtClean="0"/>
              <a:t>09/05/20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091582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solidFill>
                  <a:srgbClr val="006EBE"/>
                </a:solidFill>
                <a:latin typeface="Raleway-v4020 Thin" pitchFamily="50" charset="-18"/>
              </a:defRPr>
            </a:lvl1pPr>
          </a:lstStyle>
          <a:p>
            <a:r>
              <a:rPr lang="en-US"/>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414141"/>
                </a:solidFill>
                <a:latin typeface="Raleway-v4020 Black" pitchFamily="50" charset="-18"/>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DC30764D-24D3-074A-9DD4-3E006EE72CC0}" type="datetime1">
              <a:rPr lang="en-IN" smtClean="0"/>
              <a:t>09/05/20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75556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n-US"/>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B6FB05AB-A533-B442-9B4B-7A1159FE03A9}" type="datetime1">
              <a:rPr lang="en-IN" smtClean="0"/>
              <a:t>09/05/20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89537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lvl1pPr>
              <a:defRPr>
                <a:solidFill>
                  <a:srgbClr val="006EBE"/>
                </a:solidFill>
                <a:latin typeface="Raleway-v4020 Thin" pitchFamily="50" charset="-18"/>
              </a:defRPr>
            </a:lvl1pPr>
          </a:lstStyle>
          <a:p>
            <a:r>
              <a:rPr lang="en-US"/>
              <a:t>Click to edit Master title style</a:t>
            </a:r>
            <a:endParaRPr lang="en-GB" dirty="0"/>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1850" y="2193925"/>
            <a:ext cx="5156200"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9663" y="2193925"/>
            <a:ext cx="5157787"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p:txBody>
          <a:bodyPr/>
          <a:lstStyle/>
          <a:p>
            <a:fld id="{7CAE99A8-BEEE-8B47-97EE-C805AC9E7D05}" type="datetime1">
              <a:rPr lang="en-IN" smtClean="0"/>
              <a:t>09/05/20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DD7D84E-0E76-444F-8C2F-83F1D9BD0C6E}" type="slidenum">
              <a:rPr lang="en-GB" smtClean="0"/>
              <a:pPr/>
              <a:t>‹#›</a:t>
            </a:fld>
            <a:endParaRPr lang="en-GB"/>
          </a:p>
        </p:txBody>
      </p:sp>
      <p:sp>
        <p:nvSpPr>
          <p:cNvPr id="11"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424423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2908F83E-2977-C24B-AAC3-9C3988054C1C}" type="datetime1">
              <a:rPr lang="en-IN" smtClean="0"/>
              <a:t>09/05/20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DD7D84E-0E76-444F-8C2F-83F1D9BD0C6E}" type="slidenum">
              <a:rPr lang="en-GB" smtClean="0"/>
              <a:pPr/>
              <a:t>‹#›</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6750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B41E60-2B05-6F45-9CAA-809D22680BA1}" type="datetime1">
              <a:rPr lang="en-IN" smtClean="0"/>
              <a:t>09/05/20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DD7D84E-0E76-444F-8C2F-83F1D9BD0C6E}" type="slidenum">
              <a:rPr lang="en-GB" smtClean="0"/>
              <a:pPr/>
              <a:t>‹#›</a:t>
            </a:fld>
            <a:endParaRPr lang="en-GB"/>
          </a:p>
        </p:txBody>
      </p:sp>
      <p:sp>
        <p:nvSpPr>
          <p:cNvPr id="6"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90966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n-US"/>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solidFill>
                  <a:srgbClr val="414141"/>
                </a:solidFill>
                <a:latin typeface="Raleway-v4020" pitchFamily="50" charset="-18"/>
              </a:defRPr>
            </a:lvl1pPr>
            <a:lvl2pPr>
              <a:defRPr sz="2800">
                <a:solidFill>
                  <a:srgbClr val="414141"/>
                </a:solidFill>
                <a:latin typeface="Raleway-v4020" pitchFamily="50" charset="-18"/>
              </a:defRPr>
            </a:lvl2pPr>
            <a:lvl3pPr>
              <a:defRPr sz="2400">
                <a:solidFill>
                  <a:srgbClr val="414141"/>
                </a:solidFill>
                <a:latin typeface="Raleway-v4020" pitchFamily="50" charset="-18"/>
              </a:defRPr>
            </a:lvl3pPr>
            <a:lvl4pPr>
              <a:defRPr sz="2000">
                <a:solidFill>
                  <a:srgbClr val="414141"/>
                </a:solidFill>
                <a:latin typeface="Raleway-v4020" pitchFamily="50" charset="-18"/>
              </a:defRPr>
            </a:lvl4pPr>
            <a:lvl5pPr>
              <a:defRPr sz="2000">
                <a:solidFill>
                  <a:srgbClr val="414141"/>
                </a:solidFill>
                <a:latin typeface="Raleway-v4020" pitchFamily="50" charset="-18"/>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Raleway-v4020" pitchFamily="50" charset="-1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B5E38A-E05E-C641-9028-B0D0B06E0417}" type="datetime1">
              <a:rPr lang="en-IN" smtClean="0"/>
              <a:t>09/05/20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440333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n-US"/>
              <a:t>Click to edit Master title style</a:t>
            </a:r>
            <a:endParaRPr lang="en-GB"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Raleway-v4020" pitchFamily="50" charset="-1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Trebuchet MS" panose="020B06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7C86046-4E1F-BE4D-A794-B54DDAD1380F}" type="datetime1">
              <a:rPr lang="en-IN" smtClean="0"/>
              <a:t>09/05/20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80057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dirty="0"/>
              <a:t>Kliknij, aby edytować styl</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GB" dirty="0"/>
          </a:p>
        </p:txBody>
      </p:sp>
      <p:sp>
        <p:nvSpPr>
          <p:cNvPr id="4" name="Date Placeholder 3"/>
          <p:cNvSpPr>
            <a:spLocks noGrp="1"/>
          </p:cNvSpPr>
          <p:nvPr>
            <p:ph type="dt" sz="half" idx="2"/>
          </p:nvPr>
        </p:nvSpPr>
        <p:spPr>
          <a:xfrm>
            <a:off x="911424" y="6356350"/>
            <a:ext cx="922867" cy="365125"/>
          </a:xfrm>
          <a:prstGeom prst="rect">
            <a:avLst/>
          </a:prstGeom>
        </p:spPr>
        <p:txBody>
          <a:bodyPr vert="horz" lIns="91440" tIns="45720" rIns="91440" bIns="45720" rtlCol="0" anchor="ctr"/>
          <a:lstStyle>
            <a:lvl1pPr algn="l">
              <a:defRPr sz="900">
                <a:solidFill>
                  <a:srgbClr val="414141"/>
                </a:solidFill>
                <a:latin typeface="Raleway-v4020" pitchFamily="50" charset="-18"/>
              </a:defRPr>
            </a:lvl1pPr>
          </a:lstStyle>
          <a:p>
            <a:fld id="{03FF392D-52C2-4E48-A206-84CEC19084F0}" type="datetime1">
              <a:rPr lang="en-IN" smtClean="0"/>
              <a:t>09/05/20</a:t>
            </a:fld>
            <a:endParaRPr lang="en-GB" dirty="0"/>
          </a:p>
        </p:txBody>
      </p:sp>
      <p:sp>
        <p:nvSpPr>
          <p:cNvPr id="5" name="Footer Placeholder 4"/>
          <p:cNvSpPr>
            <a:spLocks noGrp="1"/>
          </p:cNvSpPr>
          <p:nvPr>
            <p:ph type="ftr" sz="quarter" idx="3"/>
          </p:nvPr>
        </p:nvSpPr>
        <p:spPr>
          <a:xfrm>
            <a:off x="1915242" y="6356350"/>
            <a:ext cx="2895600" cy="365125"/>
          </a:xfrm>
          <a:prstGeom prst="rect">
            <a:avLst/>
          </a:prstGeom>
        </p:spPr>
        <p:txBody>
          <a:bodyPr vert="horz" lIns="91440" tIns="45720" rIns="91440" bIns="45720" rtlCol="0" anchor="ctr"/>
          <a:lstStyle>
            <a:lvl1pPr algn="ctr">
              <a:defRPr sz="900">
                <a:solidFill>
                  <a:srgbClr val="414141"/>
                </a:solidFill>
                <a:latin typeface="Raleway-v4020" pitchFamily="50" charset="-18"/>
              </a:defRPr>
            </a:lvl1pPr>
          </a:lstStyle>
          <a:p>
            <a:endParaRPr lang="en-GB" dirty="0"/>
          </a:p>
        </p:txBody>
      </p:sp>
      <p:sp>
        <p:nvSpPr>
          <p:cNvPr id="6" name="Slide Number Placeholder 5"/>
          <p:cNvSpPr>
            <a:spLocks noGrp="1"/>
          </p:cNvSpPr>
          <p:nvPr>
            <p:ph type="sldNum" sz="quarter" idx="4"/>
          </p:nvPr>
        </p:nvSpPr>
        <p:spPr>
          <a:xfrm>
            <a:off x="261431" y="6356350"/>
            <a:ext cx="577985" cy="365125"/>
          </a:xfrm>
          <a:prstGeom prst="rect">
            <a:avLst/>
          </a:prstGeom>
        </p:spPr>
        <p:txBody>
          <a:bodyPr vert="horz" lIns="91440" tIns="45720" rIns="91440" bIns="45720" rtlCol="0" anchor="ctr"/>
          <a:lstStyle>
            <a:lvl1pPr algn="r">
              <a:defRPr sz="1400">
                <a:solidFill>
                  <a:srgbClr val="006EBE"/>
                </a:solidFill>
                <a:latin typeface="Raleway-v4020" pitchFamily="50" charset="-18"/>
                <a:ea typeface="Adobe Fan Heiti Std B" panose="020B0700000000000000" pitchFamily="34" charset="-128"/>
              </a:defRPr>
            </a:lvl1pPr>
          </a:lstStyle>
          <a:p>
            <a:fld id="{6DD7D84E-0E76-444F-8C2F-83F1D9BD0C6E}" type="slidenum">
              <a:rPr lang="en-GB" smtClean="0"/>
              <a:pPr/>
              <a:t>‹#›</a:t>
            </a:fld>
            <a:endParaRPr lang="en-GB" dirty="0"/>
          </a:p>
        </p:txBody>
      </p:sp>
      <p:sp>
        <p:nvSpPr>
          <p:cNvPr id="9" name="TextBox 8"/>
          <p:cNvSpPr txBox="1"/>
          <p:nvPr/>
        </p:nvSpPr>
        <p:spPr>
          <a:xfrm>
            <a:off x="5383410" y="6356350"/>
            <a:ext cx="1774012" cy="569387"/>
          </a:xfrm>
          <a:prstGeom prst="rect">
            <a:avLst/>
          </a:prstGeom>
          <a:noFill/>
        </p:spPr>
        <p:txBody>
          <a:bodyPr wrap="none" rtlCol="0">
            <a:spAutoFit/>
          </a:bodyPr>
          <a:lstStyle/>
          <a:p>
            <a:pPr algn="ctr"/>
            <a:r>
              <a:rPr lang="en-GB" sz="1000" b="1" dirty="0" err="1">
                <a:solidFill>
                  <a:srgbClr val="414141"/>
                </a:solidFill>
                <a:latin typeface="Raleway-v4020" pitchFamily="50" charset="-18"/>
                <a:ea typeface="Adobe Fan Heiti Std B" panose="020B0700000000000000" pitchFamily="34" charset="-128"/>
              </a:rPr>
              <a:t>NobleProg</a:t>
            </a:r>
            <a:r>
              <a:rPr lang="en-GB" sz="1000" b="1" dirty="0">
                <a:solidFill>
                  <a:srgbClr val="414141"/>
                </a:solidFill>
                <a:latin typeface="Raleway-v4020" pitchFamily="50" charset="-18"/>
                <a:ea typeface="Adobe Fan Heiti Std B" panose="020B0700000000000000" pitchFamily="34" charset="-128"/>
              </a:rPr>
              <a:t>®</a:t>
            </a:r>
            <a:r>
              <a:rPr lang="en-GB" sz="1000" dirty="0">
                <a:solidFill>
                  <a:srgbClr val="414141"/>
                </a:solidFill>
                <a:latin typeface="Raleway-v4020" pitchFamily="50" charset="-18"/>
                <a:ea typeface="Adobe Fan Heiti Std B" panose="020B0700000000000000" pitchFamily="34" charset="-128"/>
              </a:rPr>
              <a:t> Limited 201</a:t>
            </a:r>
            <a:r>
              <a:rPr lang="pl-PL" sz="1000" dirty="0">
                <a:solidFill>
                  <a:srgbClr val="414141"/>
                </a:solidFill>
                <a:latin typeface="Raleway-v4020" pitchFamily="50" charset="-18"/>
                <a:ea typeface="Adobe Fan Heiti Std B" panose="020B0700000000000000" pitchFamily="34" charset="-128"/>
              </a:rPr>
              <a:t>7</a:t>
            </a:r>
            <a:r>
              <a:rPr lang="en-GB" sz="1000" dirty="0">
                <a:solidFill>
                  <a:srgbClr val="414141"/>
                </a:solidFill>
                <a:latin typeface="Raleway-v4020" pitchFamily="50" charset="-18"/>
                <a:ea typeface="Adobe Fan Heiti Std B" panose="020B0700000000000000" pitchFamily="34" charset="-128"/>
              </a:rPr>
              <a:t> </a:t>
            </a:r>
          </a:p>
          <a:p>
            <a:pPr algn="ctr"/>
            <a:r>
              <a:rPr lang="en-GB" sz="1000" dirty="0">
                <a:solidFill>
                  <a:srgbClr val="414141"/>
                </a:solidFill>
                <a:latin typeface="Raleway-v4020" pitchFamily="50" charset="-18"/>
                <a:ea typeface="Adobe Fan Heiti Std B" panose="020B0700000000000000" pitchFamily="34" charset="-128"/>
              </a:rPr>
              <a:t>All Rights Reserved</a:t>
            </a:r>
          </a:p>
          <a:p>
            <a:endParaRPr lang="en-GB" sz="1100" dirty="0">
              <a:solidFill>
                <a:srgbClr val="414141"/>
              </a:solidFill>
              <a:latin typeface="Raleway-v4020" pitchFamily="50" charset="-18"/>
              <a:ea typeface="Adobe Fan Heiti Std B" panose="020B0700000000000000" pitchFamily="34" charset="-128"/>
            </a:endParaRPr>
          </a:p>
        </p:txBody>
      </p:sp>
    </p:spTree>
    <p:extLst>
      <p:ext uri="{BB962C8B-B14F-4D97-AF65-F5344CB8AC3E}">
        <p14:creationId xmlns:p14="http://schemas.microsoft.com/office/powerpoint/2010/main" val="406493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spcBef>
          <a:spcPct val="0"/>
        </a:spcBef>
        <a:buNone/>
        <a:defRPr sz="4400" b="1" kern="1200">
          <a:solidFill>
            <a:srgbClr val="006EBE"/>
          </a:solidFill>
          <a:latin typeface="Raleway-v4020 Thin" pitchFamily="50" charset="-18"/>
          <a:ea typeface="Adobe Fan Heiti Std B" panose="020B0700000000000000" pitchFamily="34" charset="-128"/>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414141"/>
          </a:solidFill>
          <a:latin typeface="Raleway-v4020" pitchFamily="50" charset="-18"/>
          <a:ea typeface="Adobe Fan Heiti Std B" panose="020B0700000000000000" pitchFamily="34" charset="-128"/>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414141"/>
          </a:solidFill>
          <a:latin typeface="Raleway-v4020" pitchFamily="50" charset="-18"/>
          <a:ea typeface="Adobe Fan Heiti Std B" panose="020B0700000000000000" pitchFamily="34" charset="-128"/>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414141"/>
          </a:solidFill>
          <a:latin typeface="Raleway-v4020" pitchFamily="50" charset="-18"/>
          <a:ea typeface="Adobe Fan Heiti Std B" panose="020B0700000000000000" pitchFamily="34" charset="-128"/>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hyperlink" Target="https://en.wikipedia.org/wiki/Machine_learning" TargetMode="External"/><Relationship Id="rId3" Type="http://schemas.openxmlformats.org/officeDocument/2006/relationships/hyperlink" Target="https://en.wikipedia.org/wiki/Binary_classifier" TargetMode="External"/><Relationship Id="rId7" Type="http://schemas.openxmlformats.org/officeDocument/2006/relationships/hyperlink" Target="https://en.wikipedia.org/wiki/Precision_and_recall" TargetMode="External"/><Relationship Id="rId2" Type="http://schemas.openxmlformats.org/officeDocument/2006/relationships/hyperlink" Target="https://en.wikipedia.org/wiki/Graph_of_a_function" TargetMode="External"/><Relationship Id="rId1" Type="http://schemas.openxmlformats.org/officeDocument/2006/relationships/slideLayout" Target="../slideLayouts/slideLayout2.xml"/><Relationship Id="rId6" Type="http://schemas.openxmlformats.org/officeDocument/2006/relationships/hyperlink" Target="https://en.wikipedia.org/wiki/Sensitivity_(tests)" TargetMode="External"/><Relationship Id="rId5" Type="http://schemas.openxmlformats.org/officeDocument/2006/relationships/hyperlink" Target="https://en.wikipedia.org/wiki/False_positive_rate" TargetMode="External"/><Relationship Id="rId10" Type="http://schemas.openxmlformats.org/officeDocument/2006/relationships/hyperlink" Target="https://en.wikipedia.org/wiki/Specificity_(tests)" TargetMode="External"/><Relationship Id="rId4" Type="http://schemas.openxmlformats.org/officeDocument/2006/relationships/hyperlink" Target="https://en.wikipedia.org/wiki/True_positive_rate" TargetMode="External"/><Relationship Id="rId9" Type="http://schemas.openxmlformats.org/officeDocument/2006/relationships/hyperlink" Target="https://en.wikipedia.org/wiki/Information_retrieval" TargetMode="External"/></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CASSANDRA</a:t>
            </a:r>
          </a:p>
        </p:txBody>
      </p:sp>
      <p:sp>
        <p:nvSpPr>
          <p:cNvPr id="3" name="Subtitle 2"/>
          <p:cNvSpPr>
            <a:spLocks noGrp="1"/>
          </p:cNvSpPr>
          <p:nvPr>
            <p:ph type="subTitle" idx="1"/>
          </p:nvPr>
        </p:nvSpPr>
        <p:spPr/>
        <p:txBody>
          <a:bodyPr/>
          <a:lstStyle/>
          <a:p>
            <a:r>
              <a:rPr lang="en-US" dirty="0"/>
              <a:t>-NOSQL JOURNEY</a:t>
            </a:r>
          </a:p>
        </p:txBody>
      </p:sp>
    </p:spTree>
    <p:extLst>
      <p:ext uri="{BB962C8B-B14F-4D97-AF65-F5344CB8AC3E}">
        <p14:creationId xmlns:p14="http://schemas.microsoft.com/office/powerpoint/2010/main" val="2268678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Flexible Columnar Storage:</a:t>
            </a:r>
          </a:p>
        </p:txBody>
      </p:sp>
      <p:sp>
        <p:nvSpPr>
          <p:cNvPr id="3" name="Content Placeholder 2"/>
          <p:cNvSpPr>
            <a:spLocks noGrp="1"/>
          </p:cNvSpPr>
          <p:nvPr>
            <p:ph idx="1"/>
          </p:nvPr>
        </p:nvSpPr>
        <p:spPr/>
        <p:txBody>
          <a:bodyPr>
            <a:normAutofit fontScale="92500" lnSpcReduction="20000"/>
          </a:bodyPr>
          <a:lstStyle/>
          <a:p>
            <a:r>
              <a:rPr lang="en-US" dirty="0"/>
              <a:t>One obvious benefit of having such a flexible data storage mechanism is that you can have arbitrary number of cells with customized names and have a partition key store data as a list of tuples (a tuple is an ordered set; in this case, the tuple is a key-value pair). </a:t>
            </a:r>
          </a:p>
          <a:p>
            <a:r>
              <a:rPr lang="en-US" dirty="0"/>
              <a:t>This comes handy when you have to store things such as time series, for example, if you want to use Cassandra to store your Facebook timeline or your Twitter feed or you want the partition key to be a sensor ID and each cell to represent a tuple with name as the timestamp when the data was created and value as the data sent by the sensor. </a:t>
            </a:r>
          </a:p>
          <a:p>
            <a:r>
              <a:rPr lang="en-US" dirty="0"/>
              <a:t>Also, in a partition, cells are by default naturally ordered by the cell’s name. So, in our sensor case, you will get data sorted for free</a:t>
            </a:r>
          </a:p>
        </p:txBody>
      </p:sp>
      <p:sp>
        <p:nvSpPr>
          <p:cNvPr id="4" name="Footer Placeholder 3">
            <a:extLst>
              <a:ext uri="{FF2B5EF4-FFF2-40B4-BE49-F238E27FC236}">
                <a16:creationId xmlns:a16="http://schemas.microsoft.com/office/drawing/2014/main" id="{EA029D52-1D86-B74F-8C8C-B41F53B86E92}"/>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94AE9F02-8789-9044-A7E1-0BBD44627944}"/>
              </a:ext>
            </a:extLst>
          </p:cNvPr>
          <p:cNvSpPr>
            <a:spLocks noGrp="1"/>
          </p:cNvSpPr>
          <p:nvPr>
            <p:ph type="dt" sz="half" idx="10"/>
          </p:nvPr>
        </p:nvSpPr>
        <p:spPr/>
        <p:txBody>
          <a:bodyPr/>
          <a:lstStyle/>
          <a:p>
            <a:fld id="{25571150-C8DF-D940-AFAC-6CA9EE098C19}" type="datetime1">
              <a:rPr lang="en-IN" smtClean="0"/>
              <a:t>09/05/20</a:t>
            </a:fld>
            <a:endParaRPr lang="en-GB"/>
          </a:p>
        </p:txBody>
      </p:sp>
    </p:spTree>
    <p:extLst>
      <p:ext uri="{BB962C8B-B14F-4D97-AF65-F5344CB8AC3E}">
        <p14:creationId xmlns:p14="http://schemas.microsoft.com/office/powerpoint/2010/main" val="2062084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Deletes are accomplished by writing tombstones or 'null's to the database. Like other writes, tombstones have timestamps which allow us to determine if the tombstone is current or stale by following standard last write wins semantics</a:t>
            </a:r>
          </a:p>
          <a:p>
            <a:r>
              <a:rPr lang="en-US" dirty="0"/>
              <a:t>We also have the ability to establish data retention policies via TTL (Time to Live) expiration settings which can be configured at write time or at the table level.</a:t>
            </a:r>
            <a:br>
              <a:rPr lang="en-US" dirty="0"/>
            </a:br>
            <a:r>
              <a:rPr lang="en-US" dirty="0"/>
              <a:t>Once a cell's TTL expires it is treated as a tombstone for all intents and purposes</a:t>
            </a:r>
          </a:p>
        </p:txBody>
      </p:sp>
      <p:sp>
        <p:nvSpPr>
          <p:cNvPr id="4" name="Footer Placeholder 3">
            <a:extLst>
              <a:ext uri="{FF2B5EF4-FFF2-40B4-BE49-F238E27FC236}">
                <a16:creationId xmlns:a16="http://schemas.microsoft.com/office/drawing/2014/main" id="{B85C7F27-AF06-9841-8050-218565847BE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87A4F97-724E-9442-980F-2EE6AC9B6FE6}"/>
              </a:ext>
            </a:extLst>
          </p:cNvPr>
          <p:cNvSpPr>
            <a:spLocks noGrp="1"/>
          </p:cNvSpPr>
          <p:nvPr>
            <p:ph type="dt" sz="half" idx="10"/>
          </p:nvPr>
        </p:nvSpPr>
        <p:spPr/>
        <p:txBody>
          <a:bodyPr/>
          <a:lstStyle/>
          <a:p>
            <a:fld id="{5DB02CD4-1BB1-A249-A2C0-1E7696C7245A}" type="datetime1">
              <a:rPr lang="en-IN" smtClean="0"/>
              <a:t>09/05/20</a:t>
            </a:fld>
            <a:endParaRPr lang="en-GB"/>
          </a:p>
        </p:txBody>
      </p:sp>
    </p:spTree>
    <p:extLst>
      <p:ext uri="{BB962C8B-B14F-4D97-AF65-F5344CB8AC3E}">
        <p14:creationId xmlns:p14="http://schemas.microsoft.com/office/powerpoint/2010/main" val="16654812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You may wonder, </a:t>
            </a:r>
            <a:r>
              <a:rPr lang="en-US" i="1" dirty="0"/>
              <a:t>if deletes are just more writes, how do I ever reclaim disk after deleting data?</a:t>
            </a:r>
            <a:r>
              <a:rPr lang="en-US" dirty="0"/>
              <a:t> Cassandra does eventually clean up tombstones, but will not do so until the data fits certain criteria, giving the system ample time to ensure the tombstone makes its way to all replicas before it is removed. Otherwise we may have scenarios where deleted values would again become readable again because a tombstone only made it to a limited set of replicas and then got cleaned up. The lifetime of a tombstone is defined by </a:t>
            </a:r>
            <a:r>
              <a:rPr lang="en-US" dirty="0" err="1"/>
              <a:t>gc_grace_seconds</a:t>
            </a:r>
            <a:r>
              <a:rPr lang="en-US" dirty="0"/>
              <a:t>. After </a:t>
            </a:r>
            <a:r>
              <a:rPr lang="en-US" dirty="0" err="1"/>
              <a:t>gc</a:t>
            </a:r>
            <a:r>
              <a:rPr lang="en-US" dirty="0"/>
              <a:t> grace, the tombstone becomes available for deletion during compaction.</a:t>
            </a:r>
          </a:p>
        </p:txBody>
      </p:sp>
      <p:sp>
        <p:nvSpPr>
          <p:cNvPr id="4" name="Footer Placeholder 3">
            <a:extLst>
              <a:ext uri="{FF2B5EF4-FFF2-40B4-BE49-F238E27FC236}">
                <a16:creationId xmlns:a16="http://schemas.microsoft.com/office/drawing/2014/main" id="{F558E2E5-714D-1742-9E56-C33692B6814B}"/>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BE36A9F-A869-AA41-8B05-B3EC46BBCFC1}"/>
              </a:ext>
            </a:extLst>
          </p:cNvPr>
          <p:cNvSpPr>
            <a:spLocks noGrp="1"/>
          </p:cNvSpPr>
          <p:nvPr>
            <p:ph type="dt" sz="half" idx="10"/>
          </p:nvPr>
        </p:nvSpPr>
        <p:spPr/>
        <p:txBody>
          <a:bodyPr/>
          <a:lstStyle/>
          <a:p>
            <a:fld id="{63270EE5-2DF1-BF48-8328-E59D95C28D06}" type="datetime1">
              <a:rPr lang="en-IN" smtClean="0"/>
              <a:t>09/05/20</a:t>
            </a:fld>
            <a:endParaRPr lang="en-GB"/>
          </a:p>
        </p:txBody>
      </p:sp>
    </p:spTree>
    <p:extLst>
      <p:ext uri="{BB962C8B-B14F-4D97-AF65-F5344CB8AC3E}">
        <p14:creationId xmlns:p14="http://schemas.microsoft.com/office/powerpoint/2010/main" val="3998022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expiring cell</a:t>
            </a:r>
          </a:p>
        </p:txBody>
      </p:sp>
      <p:sp>
        <p:nvSpPr>
          <p:cNvPr id="3" name="Content Placeholder 2"/>
          <p:cNvSpPr>
            <a:spLocks noGrp="1"/>
          </p:cNvSpPr>
          <p:nvPr>
            <p:ph idx="1"/>
          </p:nvPr>
        </p:nvSpPr>
        <p:spPr/>
        <p:txBody>
          <a:bodyPr>
            <a:normAutofit fontScale="92500" lnSpcReduction="10000"/>
          </a:bodyPr>
          <a:lstStyle/>
          <a:p>
            <a:r>
              <a:rPr lang="en-US" dirty="0"/>
              <a:t>Every once in a while, you find yourself in a situation where the data gets stale after a given time, and you want to delete it because it does not have a future value or will possibly mess up with the result set. One such example could be a user session object or a password reset request that expires in a day, or maybe you are streaming out word frequency analysis on tweets posted in the last week (moving average). </a:t>
            </a:r>
          </a:p>
          <a:p>
            <a:r>
              <a:rPr lang="en-US" dirty="0"/>
              <a:t>Cassandra gives you the power to make any cell (and hence row) expire after a given time. </a:t>
            </a:r>
          </a:p>
          <a:p>
            <a:r>
              <a:rPr lang="en-US" dirty="0"/>
              <a:t>And if </a:t>
            </a:r>
            <a:r>
              <a:rPr lang="en-US" dirty="0" err="1"/>
              <a:t>later,before</a:t>
            </a:r>
            <a:r>
              <a:rPr lang="en-US" dirty="0"/>
              <a:t> the data is expired, you want to further change the expiry time, you can do that too.</a:t>
            </a:r>
          </a:p>
          <a:p>
            <a:r>
              <a:rPr lang="en-US" dirty="0"/>
              <a:t>This expiry time is commonly referred to as TTL</a:t>
            </a:r>
          </a:p>
        </p:txBody>
      </p:sp>
      <p:sp>
        <p:nvSpPr>
          <p:cNvPr id="4" name="Footer Placeholder 3">
            <a:extLst>
              <a:ext uri="{FF2B5EF4-FFF2-40B4-BE49-F238E27FC236}">
                <a16:creationId xmlns:a16="http://schemas.microsoft.com/office/drawing/2014/main" id="{3C05F0BF-7B54-5242-98D3-C4BB90A18D8B}"/>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B8DF560E-3E9F-DC41-BA66-80C8F5CA2597}"/>
              </a:ext>
            </a:extLst>
          </p:cNvPr>
          <p:cNvSpPr>
            <a:spLocks noGrp="1"/>
          </p:cNvSpPr>
          <p:nvPr>
            <p:ph type="dt" sz="half" idx="10"/>
          </p:nvPr>
        </p:nvSpPr>
        <p:spPr/>
        <p:txBody>
          <a:bodyPr/>
          <a:lstStyle/>
          <a:p>
            <a:fld id="{7CF538CF-F9CD-EB4E-B786-15E10DE52EE4}" type="datetime1">
              <a:rPr lang="en-IN" smtClean="0"/>
              <a:t>09/05/20</a:t>
            </a:fld>
            <a:endParaRPr lang="en-GB"/>
          </a:p>
        </p:txBody>
      </p:sp>
    </p:spTree>
    <p:extLst>
      <p:ext uri="{BB962C8B-B14F-4D97-AF65-F5344CB8AC3E}">
        <p14:creationId xmlns:p14="http://schemas.microsoft.com/office/powerpoint/2010/main" val="12830601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a:t>
            </a:r>
          </a:p>
        </p:txBody>
      </p:sp>
      <p:pic>
        <p:nvPicPr>
          <p:cNvPr id="4" name="Content Placeholder 3"/>
          <p:cNvPicPr>
            <a:picLocks noGrp="1" noChangeAspect="1"/>
          </p:cNvPicPr>
          <p:nvPr>
            <p:ph idx="1"/>
          </p:nvPr>
        </p:nvPicPr>
        <p:blipFill>
          <a:blip r:embed="rId2"/>
          <a:stretch>
            <a:fillRect/>
          </a:stretch>
        </p:blipFill>
        <p:spPr>
          <a:xfrm>
            <a:off x="838200" y="1438184"/>
            <a:ext cx="10515600" cy="4731798"/>
          </a:xfrm>
          <a:prstGeom prst="rect">
            <a:avLst/>
          </a:prstGeom>
        </p:spPr>
      </p:pic>
      <p:sp>
        <p:nvSpPr>
          <p:cNvPr id="3" name="Footer Placeholder 2">
            <a:extLst>
              <a:ext uri="{FF2B5EF4-FFF2-40B4-BE49-F238E27FC236}">
                <a16:creationId xmlns:a16="http://schemas.microsoft.com/office/drawing/2014/main" id="{68234EC0-58AA-B040-AB6E-5E98F073FFE6}"/>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97BFC3F-6D6F-044C-A545-8F5E948AE654}"/>
              </a:ext>
            </a:extLst>
          </p:cNvPr>
          <p:cNvSpPr>
            <a:spLocks noGrp="1"/>
          </p:cNvSpPr>
          <p:nvPr>
            <p:ph type="dt" sz="half" idx="10"/>
          </p:nvPr>
        </p:nvSpPr>
        <p:spPr/>
        <p:txBody>
          <a:bodyPr/>
          <a:lstStyle/>
          <a:p>
            <a:fld id="{BBBA5F18-149C-8941-A117-8F46EF612495}" type="datetime1">
              <a:rPr lang="en-IN" smtClean="0"/>
              <a:t>09/05/20</a:t>
            </a:fld>
            <a:endParaRPr lang="en-GB"/>
          </a:p>
        </p:txBody>
      </p:sp>
    </p:spTree>
    <p:extLst>
      <p:ext uri="{BB962C8B-B14F-4D97-AF65-F5344CB8AC3E}">
        <p14:creationId xmlns:p14="http://schemas.microsoft.com/office/powerpoint/2010/main" val="38780037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Monitoring is the key to provide reliable service. For distributed software, monitoring becomes more important and more complex. </a:t>
            </a:r>
          </a:p>
          <a:p>
            <a:r>
              <a:rPr lang="en-US" dirty="0"/>
              <a:t>Fortunately, Cassandra has an excellent tool built in for monitoring. </a:t>
            </a:r>
          </a:p>
          <a:p>
            <a:r>
              <a:rPr lang="en-US" dirty="0"/>
              <a:t>It is called </a:t>
            </a:r>
            <a:r>
              <a:rPr lang="en-US" dirty="0" err="1"/>
              <a:t>nodetool</a:t>
            </a:r>
            <a:r>
              <a:rPr lang="en-US" dirty="0"/>
              <a:t>. Apart from this, there are third-party tools to monitor Cassandra</a:t>
            </a:r>
          </a:p>
        </p:txBody>
      </p:sp>
      <p:sp>
        <p:nvSpPr>
          <p:cNvPr id="4" name="Footer Placeholder 3">
            <a:extLst>
              <a:ext uri="{FF2B5EF4-FFF2-40B4-BE49-F238E27FC236}">
                <a16:creationId xmlns:a16="http://schemas.microsoft.com/office/drawing/2014/main" id="{287CF876-76CB-644F-A41D-E1B801DB2630}"/>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E66D5D2-2842-4D4C-86E3-78817F104E53}"/>
              </a:ext>
            </a:extLst>
          </p:cNvPr>
          <p:cNvSpPr>
            <a:spLocks noGrp="1"/>
          </p:cNvSpPr>
          <p:nvPr>
            <p:ph type="dt" sz="half" idx="10"/>
          </p:nvPr>
        </p:nvSpPr>
        <p:spPr/>
        <p:txBody>
          <a:bodyPr/>
          <a:lstStyle/>
          <a:p>
            <a:fld id="{FBF398D0-ACF1-6C49-A7C1-C6EADDF6B55C}" type="datetime1">
              <a:rPr lang="en-IN" smtClean="0"/>
              <a:t>09/05/20</a:t>
            </a:fld>
            <a:endParaRPr lang="en-GB"/>
          </a:p>
        </p:txBody>
      </p:sp>
    </p:spTree>
    <p:extLst>
      <p:ext uri="{BB962C8B-B14F-4D97-AF65-F5344CB8AC3E}">
        <p14:creationId xmlns:p14="http://schemas.microsoft.com/office/powerpoint/2010/main" val="11760193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purpose of monitoring is to catch a problem about to occur or as soon as it happens and resolve it</a:t>
            </a:r>
          </a:p>
          <a:p>
            <a:r>
              <a:rPr lang="en-US" dirty="0"/>
              <a:t>It familiarizes you with the </a:t>
            </a:r>
            <a:r>
              <a:rPr lang="en-US" b="1" dirty="0"/>
              <a:t>Java Management Extension </a:t>
            </a:r>
            <a:r>
              <a:rPr lang="en-US" dirty="0"/>
              <a:t>(</a:t>
            </a:r>
            <a:r>
              <a:rPr lang="en-US" b="1" dirty="0"/>
              <a:t>JMX</a:t>
            </a:r>
            <a:r>
              <a:rPr lang="en-US" dirty="0"/>
              <a:t>) interface that Cassandra provides and then moves on to accessing it via </a:t>
            </a:r>
            <a:r>
              <a:rPr lang="en-US" dirty="0" err="1"/>
              <a:t>JConsole</a:t>
            </a:r>
            <a:endParaRPr lang="en-US" dirty="0"/>
          </a:p>
          <a:p>
            <a:endParaRPr lang="en-US" dirty="0"/>
          </a:p>
        </p:txBody>
      </p:sp>
      <p:sp>
        <p:nvSpPr>
          <p:cNvPr id="4" name="Footer Placeholder 3">
            <a:extLst>
              <a:ext uri="{FF2B5EF4-FFF2-40B4-BE49-F238E27FC236}">
                <a16:creationId xmlns:a16="http://schemas.microsoft.com/office/drawing/2014/main" id="{EF115F9E-BB6F-C747-85FE-DED8C6CD29D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81B2481D-2706-4A47-B5DE-30FF7079BA4D}"/>
              </a:ext>
            </a:extLst>
          </p:cNvPr>
          <p:cNvSpPr>
            <a:spLocks noGrp="1"/>
          </p:cNvSpPr>
          <p:nvPr>
            <p:ph type="dt" sz="half" idx="10"/>
          </p:nvPr>
        </p:nvSpPr>
        <p:spPr/>
        <p:txBody>
          <a:bodyPr/>
          <a:lstStyle/>
          <a:p>
            <a:fld id="{30CEC1AB-1713-3744-9790-ECFE1CAAC92F}" type="datetime1">
              <a:rPr lang="en-IN" smtClean="0"/>
              <a:t>09/05/20</a:t>
            </a:fld>
            <a:endParaRPr lang="en-GB"/>
          </a:p>
        </p:txBody>
      </p:sp>
    </p:spTree>
    <p:extLst>
      <p:ext uri="{BB962C8B-B14F-4D97-AF65-F5344CB8AC3E}">
        <p14:creationId xmlns:p14="http://schemas.microsoft.com/office/powerpoint/2010/main" val="29940675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JMX</a:t>
            </a:r>
          </a:p>
        </p:txBody>
      </p:sp>
      <p:sp>
        <p:nvSpPr>
          <p:cNvPr id="3" name="Content Placeholder 2"/>
          <p:cNvSpPr>
            <a:spLocks noGrp="1"/>
          </p:cNvSpPr>
          <p:nvPr>
            <p:ph idx="1"/>
          </p:nvPr>
        </p:nvSpPr>
        <p:spPr/>
        <p:txBody>
          <a:bodyPr/>
          <a:lstStyle/>
          <a:p>
            <a:r>
              <a:rPr lang="en-US" dirty="0"/>
              <a:t>Cassandra has a powerful JMX interface to monitor almost all of its aspects</a:t>
            </a:r>
          </a:p>
          <a:p>
            <a:r>
              <a:rPr lang="en-US" dirty="0"/>
              <a:t>The way JMX technology manages and monitors a resource is called </a:t>
            </a:r>
            <a:r>
              <a:rPr lang="en-US" b="1" dirty="0"/>
              <a:t>Managed Beans </a:t>
            </a:r>
            <a:r>
              <a:rPr lang="en-US" dirty="0"/>
              <a:t>(</a:t>
            </a:r>
            <a:r>
              <a:rPr lang="en-US" b="1" dirty="0" err="1"/>
              <a:t>MBeans</a:t>
            </a:r>
            <a:r>
              <a:rPr lang="en-US" dirty="0"/>
              <a:t>).</a:t>
            </a:r>
          </a:p>
        </p:txBody>
      </p:sp>
      <p:sp>
        <p:nvSpPr>
          <p:cNvPr id="4" name="Footer Placeholder 3">
            <a:extLst>
              <a:ext uri="{FF2B5EF4-FFF2-40B4-BE49-F238E27FC236}">
                <a16:creationId xmlns:a16="http://schemas.microsoft.com/office/drawing/2014/main" id="{E5A8C8E3-5EA7-BA42-824B-20F9554CA325}"/>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7AC83E49-2410-FD42-83D3-3800E11448EE}"/>
              </a:ext>
            </a:extLst>
          </p:cNvPr>
          <p:cNvSpPr>
            <a:spLocks noGrp="1"/>
          </p:cNvSpPr>
          <p:nvPr>
            <p:ph type="dt" sz="half" idx="10"/>
          </p:nvPr>
        </p:nvSpPr>
        <p:spPr/>
        <p:txBody>
          <a:bodyPr/>
          <a:lstStyle/>
          <a:p>
            <a:fld id="{2AF18B1F-3521-3048-AB0D-91FC57574B12}" type="datetime1">
              <a:rPr lang="en-IN" smtClean="0"/>
              <a:t>09/05/20</a:t>
            </a:fld>
            <a:endParaRPr lang="en-GB"/>
          </a:p>
        </p:txBody>
      </p:sp>
    </p:spTree>
    <p:extLst>
      <p:ext uri="{BB962C8B-B14F-4D97-AF65-F5344CB8AC3E}">
        <p14:creationId xmlns:p14="http://schemas.microsoft.com/office/powerpoint/2010/main" val="25465220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JMX </a:t>
            </a:r>
            <a:r>
              <a:rPr lang="en-US" dirty="0" err="1"/>
              <a:t>Mbeans</a:t>
            </a:r>
            <a:r>
              <a:rPr lang="en-US" dirty="0"/>
              <a:t> – Different Packages</a:t>
            </a:r>
          </a:p>
        </p:txBody>
      </p:sp>
      <p:sp>
        <p:nvSpPr>
          <p:cNvPr id="3" name="Content Placeholder 2"/>
          <p:cNvSpPr>
            <a:spLocks noGrp="1"/>
          </p:cNvSpPr>
          <p:nvPr>
            <p:ph idx="1"/>
          </p:nvPr>
        </p:nvSpPr>
        <p:spPr/>
        <p:txBody>
          <a:bodyPr>
            <a:normAutofit/>
          </a:bodyPr>
          <a:lstStyle/>
          <a:p>
            <a:r>
              <a:rPr lang="en-US" dirty="0" err="1"/>
              <a:t>org.apache.cassandra.internal</a:t>
            </a:r>
            <a:r>
              <a:rPr lang="en-US" dirty="0"/>
              <a:t>: This package includes </a:t>
            </a:r>
            <a:r>
              <a:rPr lang="en-US" dirty="0" err="1"/>
              <a:t>MBeans</a:t>
            </a:r>
            <a:r>
              <a:rPr lang="en-US" dirty="0"/>
              <a:t> that inform us about internal operations. </a:t>
            </a:r>
          </a:p>
          <a:p>
            <a:r>
              <a:rPr lang="en-US" dirty="0"/>
              <a:t>Therefore, you can view the status of </a:t>
            </a:r>
            <a:r>
              <a:rPr lang="en-US" dirty="0" err="1"/>
              <a:t>AntiEntropy,FlushWriter</a:t>
            </a:r>
            <a:r>
              <a:rPr lang="en-US" dirty="0"/>
              <a:t>, gossip, hinted handoff, response stage, migration and stream </a:t>
            </a:r>
            <a:r>
              <a:rPr lang="en-US" dirty="0" err="1"/>
              <a:t>stages,pending</a:t>
            </a:r>
            <a:r>
              <a:rPr lang="en-US" dirty="0"/>
              <a:t> range calculation, and commit log archival. </a:t>
            </a:r>
          </a:p>
          <a:p>
            <a:r>
              <a:rPr lang="en-US" dirty="0"/>
              <a:t>Other than getting internal status statistics, there is not much that can be done with these </a:t>
            </a:r>
            <a:r>
              <a:rPr lang="en-US" dirty="0" err="1"/>
              <a:t>MBeans</a:t>
            </a:r>
            <a:endParaRPr lang="en-US" dirty="0"/>
          </a:p>
        </p:txBody>
      </p:sp>
      <p:sp>
        <p:nvSpPr>
          <p:cNvPr id="4" name="Footer Placeholder 3">
            <a:extLst>
              <a:ext uri="{FF2B5EF4-FFF2-40B4-BE49-F238E27FC236}">
                <a16:creationId xmlns:a16="http://schemas.microsoft.com/office/drawing/2014/main" id="{DB225BAE-BFAE-8141-ACB8-0B492788F1FE}"/>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EA6B3589-7DD4-0E4B-851E-585E11A7E55B}"/>
              </a:ext>
            </a:extLst>
          </p:cNvPr>
          <p:cNvSpPr>
            <a:spLocks noGrp="1"/>
          </p:cNvSpPr>
          <p:nvPr>
            <p:ph type="dt" sz="half" idx="10"/>
          </p:nvPr>
        </p:nvSpPr>
        <p:spPr/>
        <p:txBody>
          <a:bodyPr/>
          <a:lstStyle/>
          <a:p>
            <a:fld id="{AE48763D-6757-2B40-957D-70CF2D74310D}" type="datetime1">
              <a:rPr lang="en-IN" smtClean="0"/>
              <a:t>09/05/20</a:t>
            </a:fld>
            <a:endParaRPr lang="en-GB"/>
          </a:p>
        </p:txBody>
      </p:sp>
    </p:spTree>
    <p:extLst>
      <p:ext uri="{BB962C8B-B14F-4D97-AF65-F5344CB8AC3E}">
        <p14:creationId xmlns:p14="http://schemas.microsoft.com/office/powerpoint/2010/main" val="36326871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err="1"/>
              <a:t>org.apache.cassandra.db</a:t>
            </a:r>
            <a:r>
              <a:rPr lang="en-US" dirty="0"/>
              <a:t>: This is probably the most interesting </a:t>
            </a:r>
            <a:r>
              <a:rPr lang="en-US" dirty="0" err="1"/>
              <a:t>MBean</a:t>
            </a:r>
            <a:r>
              <a:rPr lang="en-US" dirty="0"/>
              <a:t> package. </a:t>
            </a:r>
          </a:p>
          <a:p>
            <a:r>
              <a:rPr lang="en-US" dirty="0"/>
              <a:t>It includes vital metrics and actionable operational items.  </a:t>
            </a:r>
            <a:r>
              <a:rPr lang="en-US" dirty="0" err="1"/>
              <a:t>MBeans</a:t>
            </a:r>
            <a:r>
              <a:rPr lang="en-US" dirty="0"/>
              <a:t> give statistics and commands for database components such as cache management, table, commit log, compaction control, hinted handoff management, storage service (general ring statistics and operations), and storage proxy (client read/write statistics).</a:t>
            </a:r>
          </a:p>
        </p:txBody>
      </p:sp>
      <p:sp>
        <p:nvSpPr>
          <p:cNvPr id="4" name="Footer Placeholder 3">
            <a:extLst>
              <a:ext uri="{FF2B5EF4-FFF2-40B4-BE49-F238E27FC236}">
                <a16:creationId xmlns:a16="http://schemas.microsoft.com/office/drawing/2014/main" id="{EF5126B6-3FF0-A343-BA9E-6E81D1372883}"/>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06B3086B-A6DE-D841-BBA0-453CD685181F}"/>
              </a:ext>
            </a:extLst>
          </p:cNvPr>
          <p:cNvSpPr>
            <a:spLocks noGrp="1"/>
          </p:cNvSpPr>
          <p:nvPr>
            <p:ph type="dt" sz="half" idx="10"/>
          </p:nvPr>
        </p:nvSpPr>
        <p:spPr/>
        <p:txBody>
          <a:bodyPr/>
          <a:lstStyle/>
          <a:p>
            <a:fld id="{51FF2BFD-1240-1944-A7DF-9E52A26427F2}" type="datetime1">
              <a:rPr lang="en-IN" smtClean="0"/>
              <a:t>09/05/20</a:t>
            </a:fld>
            <a:endParaRPr lang="en-GB"/>
          </a:p>
        </p:txBody>
      </p:sp>
    </p:spTree>
    <p:extLst>
      <p:ext uri="{BB962C8B-B14F-4D97-AF65-F5344CB8AC3E}">
        <p14:creationId xmlns:p14="http://schemas.microsoft.com/office/powerpoint/2010/main" val="12889413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org.apache.cassandra.net: This package contains statistics on network communication within the cluster. </a:t>
            </a:r>
          </a:p>
          <a:p>
            <a:r>
              <a:rPr lang="en-US" dirty="0"/>
              <a:t>It has some interesting </a:t>
            </a:r>
            <a:r>
              <a:rPr lang="en-US" dirty="0" err="1"/>
              <a:t>Mbeans</a:t>
            </a:r>
            <a:r>
              <a:rPr lang="en-US" dirty="0"/>
              <a:t>, such as </a:t>
            </a:r>
            <a:r>
              <a:rPr lang="en-US" dirty="0" err="1"/>
              <a:t>FailureDetector</a:t>
            </a:r>
            <a:r>
              <a:rPr lang="en-US" dirty="0"/>
              <a:t>, gossip, internode messaging, and data stream status</a:t>
            </a:r>
          </a:p>
        </p:txBody>
      </p:sp>
      <p:sp>
        <p:nvSpPr>
          <p:cNvPr id="4" name="Footer Placeholder 3">
            <a:extLst>
              <a:ext uri="{FF2B5EF4-FFF2-40B4-BE49-F238E27FC236}">
                <a16:creationId xmlns:a16="http://schemas.microsoft.com/office/drawing/2014/main" id="{8F2655C7-6433-FB4A-9493-7D0E0D912B64}"/>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839870C5-CB4B-3E47-8596-4BC9D034E79D}"/>
              </a:ext>
            </a:extLst>
          </p:cNvPr>
          <p:cNvSpPr>
            <a:spLocks noGrp="1"/>
          </p:cNvSpPr>
          <p:nvPr>
            <p:ph type="dt" sz="half" idx="10"/>
          </p:nvPr>
        </p:nvSpPr>
        <p:spPr/>
        <p:txBody>
          <a:bodyPr/>
          <a:lstStyle/>
          <a:p>
            <a:fld id="{A632EBFB-6EA9-B74C-8C28-DA7357AF9C57}" type="datetime1">
              <a:rPr lang="en-IN" smtClean="0"/>
              <a:t>09/05/20</a:t>
            </a:fld>
            <a:endParaRPr lang="en-GB"/>
          </a:p>
        </p:txBody>
      </p:sp>
    </p:spTree>
    <p:extLst>
      <p:ext uri="{BB962C8B-B14F-4D97-AF65-F5344CB8AC3E}">
        <p14:creationId xmlns:p14="http://schemas.microsoft.com/office/powerpoint/2010/main" val="296442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all about </a:t>
            </a:r>
            <a:r>
              <a:rPr lang="en-US" dirty="0" err="1"/>
              <a:t>Denormalization</a:t>
            </a:r>
            <a:r>
              <a:rPr lang="en-US" dirty="0"/>
              <a:t>:</a:t>
            </a:r>
          </a:p>
        </p:txBody>
      </p:sp>
      <p:sp>
        <p:nvSpPr>
          <p:cNvPr id="3" name="Content Placeholder 2"/>
          <p:cNvSpPr>
            <a:spLocks noGrp="1"/>
          </p:cNvSpPr>
          <p:nvPr>
            <p:ph idx="1"/>
          </p:nvPr>
        </p:nvSpPr>
        <p:spPr/>
        <p:txBody>
          <a:bodyPr/>
          <a:lstStyle/>
          <a:p>
            <a:r>
              <a:rPr lang="en-US" dirty="0" err="1"/>
              <a:t>Denormalization</a:t>
            </a:r>
            <a:r>
              <a:rPr lang="en-US" dirty="0"/>
              <a:t> is a process of adding redundancy in data to achieve high read performance</a:t>
            </a:r>
          </a:p>
          <a:p>
            <a:r>
              <a:rPr lang="en-US" dirty="0"/>
              <a:t>Unlike RDBMS, there is no relation, no joins, no complex queries</a:t>
            </a:r>
          </a:p>
          <a:p>
            <a:r>
              <a:rPr lang="en-US" dirty="0"/>
              <a:t>But it can be handled at an application Level</a:t>
            </a:r>
          </a:p>
        </p:txBody>
      </p:sp>
      <p:sp>
        <p:nvSpPr>
          <p:cNvPr id="4" name="Footer Placeholder 3">
            <a:extLst>
              <a:ext uri="{FF2B5EF4-FFF2-40B4-BE49-F238E27FC236}">
                <a16:creationId xmlns:a16="http://schemas.microsoft.com/office/drawing/2014/main" id="{BF4DAF51-AF99-6E42-9281-6D441263CBA1}"/>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3A400CD-BA05-B841-97ED-8F3A5E012077}"/>
              </a:ext>
            </a:extLst>
          </p:cNvPr>
          <p:cNvSpPr>
            <a:spLocks noGrp="1"/>
          </p:cNvSpPr>
          <p:nvPr>
            <p:ph type="dt" sz="half" idx="10"/>
          </p:nvPr>
        </p:nvSpPr>
        <p:spPr/>
        <p:txBody>
          <a:bodyPr/>
          <a:lstStyle/>
          <a:p>
            <a:fld id="{4AFC6983-341C-B548-9C31-C4F85451C24C}" type="datetime1">
              <a:rPr lang="en-IN" smtClean="0"/>
              <a:t>09/05/20</a:t>
            </a:fld>
            <a:endParaRPr lang="en-GB"/>
          </a:p>
        </p:txBody>
      </p:sp>
    </p:spTree>
    <p:extLst>
      <p:ext uri="{BB962C8B-B14F-4D97-AF65-F5344CB8AC3E}">
        <p14:creationId xmlns:p14="http://schemas.microsoft.com/office/powerpoint/2010/main" val="3075127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org.apache.cassandra.request</a:t>
            </a:r>
            <a:r>
              <a:rPr lang="en-US" dirty="0"/>
              <a:t>: One can view pending and completed tasks at different stages. </a:t>
            </a:r>
          </a:p>
          <a:p>
            <a:r>
              <a:rPr lang="en-US" dirty="0"/>
              <a:t>The stages listed under this package are mutation, read repair, </a:t>
            </a:r>
            <a:r>
              <a:rPr lang="en-US" dirty="0" err="1"/>
              <a:t>read,replicate</a:t>
            </a:r>
            <a:r>
              <a:rPr lang="en-US" dirty="0"/>
              <a:t> on write, and read response</a:t>
            </a:r>
          </a:p>
        </p:txBody>
      </p:sp>
      <p:sp>
        <p:nvSpPr>
          <p:cNvPr id="4" name="Footer Placeholder 3">
            <a:extLst>
              <a:ext uri="{FF2B5EF4-FFF2-40B4-BE49-F238E27FC236}">
                <a16:creationId xmlns:a16="http://schemas.microsoft.com/office/drawing/2014/main" id="{7A51AD26-2038-D142-A9BD-0095A94B4DC8}"/>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FEA629A-C4F3-A744-A4B0-A21DA2CC87E9}"/>
              </a:ext>
            </a:extLst>
          </p:cNvPr>
          <p:cNvSpPr>
            <a:spLocks noGrp="1"/>
          </p:cNvSpPr>
          <p:nvPr>
            <p:ph type="dt" sz="half" idx="10"/>
          </p:nvPr>
        </p:nvSpPr>
        <p:spPr/>
        <p:txBody>
          <a:bodyPr/>
          <a:lstStyle/>
          <a:p>
            <a:fld id="{6B6BAD48-8CA7-BA4D-9907-3D819B66AEA6}" type="datetime1">
              <a:rPr lang="en-IN" smtClean="0"/>
              <a:t>09/05/20</a:t>
            </a:fld>
            <a:endParaRPr lang="en-GB"/>
          </a:p>
        </p:txBody>
      </p:sp>
    </p:spTree>
    <p:extLst>
      <p:ext uri="{BB962C8B-B14F-4D97-AF65-F5344CB8AC3E}">
        <p14:creationId xmlns:p14="http://schemas.microsoft.com/office/powerpoint/2010/main" val="15602786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org.apache.cassandra.metrics</a:t>
            </a:r>
            <a:r>
              <a:rPr lang="en-US" dirty="0"/>
              <a:t>: This package includes statistics about client read and write; specifically, the number of requests that are timed out and those that have thrown </a:t>
            </a:r>
            <a:r>
              <a:rPr lang="en-US" dirty="0" err="1"/>
              <a:t>UnavailableException</a:t>
            </a:r>
            <a:r>
              <a:rPr lang="en-US" dirty="0"/>
              <a:t>. </a:t>
            </a:r>
          </a:p>
          <a:p>
            <a:r>
              <a:rPr lang="en-US" dirty="0"/>
              <a:t>That is, not enough replicas are available to satisfy the operation with the given consistency level or, maybe, many replicas are down</a:t>
            </a:r>
          </a:p>
        </p:txBody>
      </p:sp>
      <p:sp>
        <p:nvSpPr>
          <p:cNvPr id="4" name="Footer Placeholder 3">
            <a:extLst>
              <a:ext uri="{FF2B5EF4-FFF2-40B4-BE49-F238E27FC236}">
                <a16:creationId xmlns:a16="http://schemas.microsoft.com/office/drawing/2014/main" id="{2960982C-F544-1844-8DBD-CAD59F0A3260}"/>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90BDE167-430D-4B4D-8121-13FE27411F37}"/>
              </a:ext>
            </a:extLst>
          </p:cNvPr>
          <p:cNvSpPr>
            <a:spLocks noGrp="1"/>
          </p:cNvSpPr>
          <p:nvPr>
            <p:ph type="dt" sz="half" idx="10"/>
          </p:nvPr>
        </p:nvSpPr>
        <p:spPr/>
        <p:txBody>
          <a:bodyPr/>
          <a:lstStyle/>
          <a:p>
            <a:fld id="{078C7AC2-C1D4-3D4C-8AD1-259CBE1B034D}" type="datetime1">
              <a:rPr lang="en-IN" smtClean="0"/>
              <a:t>09/05/20</a:t>
            </a:fld>
            <a:endParaRPr lang="en-GB"/>
          </a:p>
        </p:txBody>
      </p:sp>
    </p:spTree>
    <p:extLst>
      <p:ext uri="{BB962C8B-B14F-4D97-AF65-F5344CB8AC3E}">
        <p14:creationId xmlns:p14="http://schemas.microsoft.com/office/powerpoint/2010/main" val="14082661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Compression</a:t>
            </a:r>
          </a:p>
        </p:txBody>
      </p:sp>
      <p:pic>
        <p:nvPicPr>
          <p:cNvPr id="4" name="Content Placeholder 3"/>
          <p:cNvPicPr>
            <a:picLocks noGrp="1" noChangeAspect="1"/>
          </p:cNvPicPr>
          <p:nvPr>
            <p:ph idx="1"/>
          </p:nvPr>
        </p:nvPicPr>
        <p:blipFill>
          <a:blip r:embed="rId2"/>
          <a:stretch>
            <a:fillRect/>
          </a:stretch>
        </p:blipFill>
        <p:spPr>
          <a:xfrm>
            <a:off x="2547892" y="1690689"/>
            <a:ext cx="7011880" cy="3937754"/>
          </a:xfrm>
          <a:prstGeom prst="rect">
            <a:avLst/>
          </a:prstGeom>
        </p:spPr>
      </p:pic>
      <p:sp>
        <p:nvSpPr>
          <p:cNvPr id="3" name="Footer Placeholder 2">
            <a:extLst>
              <a:ext uri="{FF2B5EF4-FFF2-40B4-BE49-F238E27FC236}">
                <a16:creationId xmlns:a16="http://schemas.microsoft.com/office/drawing/2014/main" id="{2C75A2BA-7C39-D849-9857-36721F4F658C}"/>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02BE96E5-1565-BA45-8C4B-AD2DED236D30}"/>
              </a:ext>
            </a:extLst>
          </p:cNvPr>
          <p:cNvSpPr>
            <a:spLocks noGrp="1"/>
          </p:cNvSpPr>
          <p:nvPr>
            <p:ph type="dt" sz="half" idx="10"/>
          </p:nvPr>
        </p:nvSpPr>
        <p:spPr/>
        <p:txBody>
          <a:bodyPr/>
          <a:lstStyle/>
          <a:p>
            <a:fld id="{10D3F017-DDD3-7449-A664-F2E2A0B42B1F}" type="datetime1">
              <a:rPr lang="en-IN" smtClean="0"/>
              <a:t>09/05/20</a:t>
            </a:fld>
            <a:endParaRPr lang="en-GB"/>
          </a:p>
        </p:txBody>
      </p:sp>
    </p:spTree>
    <p:extLst>
      <p:ext uri="{BB962C8B-B14F-4D97-AF65-F5344CB8AC3E}">
        <p14:creationId xmlns:p14="http://schemas.microsoft.com/office/powerpoint/2010/main" val="14907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nodeType="click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Compression</a:t>
            </a:r>
          </a:p>
        </p:txBody>
      </p:sp>
      <p:sp>
        <p:nvSpPr>
          <p:cNvPr id="3" name="Content Placeholder 2"/>
          <p:cNvSpPr>
            <a:spLocks noGrp="1"/>
          </p:cNvSpPr>
          <p:nvPr>
            <p:ph idx="1"/>
          </p:nvPr>
        </p:nvSpPr>
        <p:spPr/>
        <p:txBody>
          <a:bodyPr>
            <a:normAutofit fontScale="92500"/>
          </a:bodyPr>
          <a:lstStyle/>
          <a:p>
            <a:r>
              <a:rPr lang="en-US" dirty="0"/>
              <a:t>Table (or column family) compression is a very effective mechanism to improve read and write throughput. </a:t>
            </a:r>
          </a:p>
          <a:p>
            <a:r>
              <a:rPr lang="en-US" dirty="0"/>
              <a:t>As one can expect, compression (any) leads to compact representation of data at the cost of some CPU cycles. Enabling compression on a table makes the disk representation of the data (</a:t>
            </a:r>
            <a:r>
              <a:rPr lang="en-US" dirty="0" err="1"/>
              <a:t>SSTables</a:t>
            </a:r>
            <a:r>
              <a:rPr lang="en-US" dirty="0"/>
              <a:t>) terse. This means efficient disk utilization, lesser I/O, and a little extra burden to the CPU. </a:t>
            </a:r>
          </a:p>
          <a:p>
            <a:r>
              <a:rPr lang="en-US" dirty="0"/>
              <a:t>In the case of Cassandra, the trade-off between I/O and the CPU, due to compression, almost always yields favorable results. The cost of CPU performing compression and decompression is less than what it takes to read more data from the disk.</a:t>
            </a:r>
          </a:p>
        </p:txBody>
      </p:sp>
      <p:sp>
        <p:nvSpPr>
          <p:cNvPr id="4" name="Footer Placeholder 3">
            <a:extLst>
              <a:ext uri="{FF2B5EF4-FFF2-40B4-BE49-F238E27FC236}">
                <a16:creationId xmlns:a16="http://schemas.microsoft.com/office/drawing/2014/main" id="{A373AD2B-D3B4-9F44-9370-91C850BE031E}"/>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C464536D-08EC-474A-8913-8EF5545697BC}"/>
              </a:ext>
            </a:extLst>
          </p:cNvPr>
          <p:cNvSpPr>
            <a:spLocks noGrp="1"/>
          </p:cNvSpPr>
          <p:nvPr>
            <p:ph type="dt" sz="half" idx="10"/>
          </p:nvPr>
        </p:nvSpPr>
        <p:spPr/>
        <p:txBody>
          <a:bodyPr/>
          <a:lstStyle/>
          <a:p>
            <a:fld id="{23E30E7C-85D1-824C-AE74-5507FE9F1BBA}" type="datetime1">
              <a:rPr lang="en-IN" smtClean="0"/>
              <a:t>09/05/20</a:t>
            </a:fld>
            <a:endParaRPr lang="en-GB"/>
          </a:p>
        </p:txBody>
      </p:sp>
    </p:spTree>
    <p:extLst>
      <p:ext uri="{BB962C8B-B14F-4D97-AF65-F5344CB8AC3E}">
        <p14:creationId xmlns:p14="http://schemas.microsoft.com/office/powerpoint/2010/main" val="4228202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Compressors</a:t>
            </a:r>
          </a:p>
        </p:txBody>
      </p:sp>
      <p:sp>
        <p:nvSpPr>
          <p:cNvPr id="3" name="Content Placeholder 2"/>
          <p:cNvSpPr>
            <a:spLocks noGrp="1"/>
          </p:cNvSpPr>
          <p:nvPr>
            <p:ph idx="1"/>
          </p:nvPr>
        </p:nvSpPr>
        <p:spPr/>
        <p:txBody>
          <a:bodyPr/>
          <a:lstStyle/>
          <a:p>
            <a:r>
              <a:rPr lang="en-US" dirty="0"/>
              <a:t>LZ4Compressor [Default]</a:t>
            </a:r>
          </a:p>
          <a:p>
            <a:r>
              <a:rPr lang="en-US" dirty="0"/>
              <a:t>Snappy</a:t>
            </a:r>
          </a:p>
          <a:p>
            <a:r>
              <a:rPr lang="en-US" dirty="0"/>
              <a:t>Deflate</a:t>
            </a:r>
          </a:p>
        </p:txBody>
      </p:sp>
      <p:sp>
        <p:nvSpPr>
          <p:cNvPr id="4" name="Footer Placeholder 3">
            <a:extLst>
              <a:ext uri="{FF2B5EF4-FFF2-40B4-BE49-F238E27FC236}">
                <a16:creationId xmlns:a16="http://schemas.microsoft.com/office/drawing/2014/main" id="{5C962475-2816-7E47-9E57-1E92A918B825}"/>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23C67D13-F18C-9B45-86BC-715B8B9AD4E6}"/>
              </a:ext>
            </a:extLst>
          </p:cNvPr>
          <p:cNvSpPr>
            <a:spLocks noGrp="1"/>
          </p:cNvSpPr>
          <p:nvPr>
            <p:ph type="dt" sz="half" idx="10"/>
          </p:nvPr>
        </p:nvSpPr>
        <p:spPr/>
        <p:txBody>
          <a:bodyPr/>
          <a:lstStyle/>
          <a:p>
            <a:fld id="{3D75349B-A090-8A4E-89E5-F98337A266CE}" type="datetime1">
              <a:rPr lang="en-IN" smtClean="0"/>
              <a:t>09/05/20</a:t>
            </a:fld>
            <a:endParaRPr lang="en-GB"/>
          </a:p>
        </p:txBody>
      </p:sp>
    </p:spTree>
    <p:extLst>
      <p:ext uri="{BB962C8B-B14F-4D97-AF65-F5344CB8AC3E}">
        <p14:creationId xmlns:p14="http://schemas.microsoft.com/office/powerpoint/2010/main" val="10654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3">
                                            <p:txEl>
                                              <p:pRg st="0" end="0"/>
                                            </p:txEl>
                                          </p:spTgt>
                                        </p:tgtEl>
                                        <p:attrNameLst>
                                          <p:attrName>r</p:attrName>
                                        </p:attrNameLst>
                                      </p:cBhvr>
                                    </p:animRot>
                                    <p:animRot by="-240000">
                                      <p:cBhvr>
                                        <p:cTn id="7" dur="200" fill="hold">
                                          <p:stCondLst>
                                            <p:cond delay="200"/>
                                          </p:stCondLst>
                                        </p:cTn>
                                        <p:tgtEl>
                                          <p:spTgt spid="3">
                                            <p:txEl>
                                              <p:pRg st="0" end="0"/>
                                            </p:txEl>
                                          </p:spTgt>
                                        </p:tgtEl>
                                        <p:attrNameLst>
                                          <p:attrName>r</p:attrName>
                                        </p:attrNameLst>
                                      </p:cBhvr>
                                    </p:animRot>
                                    <p:animRot by="240000">
                                      <p:cBhvr>
                                        <p:cTn id="8" dur="200" fill="hold">
                                          <p:stCondLst>
                                            <p:cond delay="400"/>
                                          </p:stCondLst>
                                        </p:cTn>
                                        <p:tgtEl>
                                          <p:spTgt spid="3">
                                            <p:txEl>
                                              <p:pRg st="0" end="0"/>
                                            </p:txEl>
                                          </p:spTgt>
                                        </p:tgtEl>
                                        <p:attrNameLst>
                                          <p:attrName>r</p:attrName>
                                        </p:attrNameLst>
                                      </p:cBhvr>
                                    </p:animRot>
                                    <p:animRot by="-240000">
                                      <p:cBhvr>
                                        <p:cTn id="9" dur="200" fill="hold">
                                          <p:stCondLst>
                                            <p:cond delay="600"/>
                                          </p:stCondLst>
                                        </p:cTn>
                                        <p:tgtEl>
                                          <p:spTgt spid="3">
                                            <p:txEl>
                                              <p:pRg st="0" end="0"/>
                                            </p:txEl>
                                          </p:spTgt>
                                        </p:tgtEl>
                                        <p:attrNameLst>
                                          <p:attrName>r</p:attrName>
                                        </p:attrNameLst>
                                      </p:cBhvr>
                                    </p:animRot>
                                    <p:animRot by="120000">
                                      <p:cBhvr>
                                        <p:cTn id="10" dur="200" fill="hold">
                                          <p:stCondLst>
                                            <p:cond delay="800"/>
                                          </p:stCondLst>
                                        </p:cTn>
                                        <p:tgtEl>
                                          <p:spTgt spid="3">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3">
                                            <p:txEl>
                                              <p:pRg st="1" end="1"/>
                                            </p:txEl>
                                          </p:spTgt>
                                        </p:tgtEl>
                                        <p:attrNameLst>
                                          <p:attrName>r</p:attrName>
                                        </p:attrNameLst>
                                      </p:cBhvr>
                                    </p:animRot>
                                    <p:animRot by="-240000">
                                      <p:cBhvr>
                                        <p:cTn id="15" dur="200" fill="hold">
                                          <p:stCondLst>
                                            <p:cond delay="200"/>
                                          </p:stCondLst>
                                        </p:cTn>
                                        <p:tgtEl>
                                          <p:spTgt spid="3">
                                            <p:txEl>
                                              <p:pRg st="1" end="1"/>
                                            </p:txEl>
                                          </p:spTgt>
                                        </p:tgtEl>
                                        <p:attrNameLst>
                                          <p:attrName>r</p:attrName>
                                        </p:attrNameLst>
                                      </p:cBhvr>
                                    </p:animRot>
                                    <p:animRot by="240000">
                                      <p:cBhvr>
                                        <p:cTn id="16" dur="200" fill="hold">
                                          <p:stCondLst>
                                            <p:cond delay="400"/>
                                          </p:stCondLst>
                                        </p:cTn>
                                        <p:tgtEl>
                                          <p:spTgt spid="3">
                                            <p:txEl>
                                              <p:pRg st="1" end="1"/>
                                            </p:txEl>
                                          </p:spTgt>
                                        </p:tgtEl>
                                        <p:attrNameLst>
                                          <p:attrName>r</p:attrName>
                                        </p:attrNameLst>
                                      </p:cBhvr>
                                    </p:animRot>
                                    <p:animRot by="-240000">
                                      <p:cBhvr>
                                        <p:cTn id="17" dur="200" fill="hold">
                                          <p:stCondLst>
                                            <p:cond delay="600"/>
                                          </p:stCondLst>
                                        </p:cTn>
                                        <p:tgtEl>
                                          <p:spTgt spid="3">
                                            <p:txEl>
                                              <p:pRg st="1" end="1"/>
                                            </p:txEl>
                                          </p:spTgt>
                                        </p:tgtEl>
                                        <p:attrNameLst>
                                          <p:attrName>r</p:attrName>
                                        </p:attrNameLst>
                                      </p:cBhvr>
                                    </p:animRot>
                                    <p:animRot by="120000">
                                      <p:cBhvr>
                                        <p:cTn id="18" dur="200" fill="hold">
                                          <p:stCondLst>
                                            <p:cond delay="800"/>
                                          </p:stCondLst>
                                        </p:cTn>
                                        <p:tgtEl>
                                          <p:spTgt spid="3">
                                            <p:txEl>
                                              <p:pRg st="1" end="1"/>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grpId="0" nodeType="clickEffect">
                                  <p:stCondLst>
                                    <p:cond delay="0"/>
                                  </p:stCondLst>
                                  <p:childTnLst>
                                    <p:animRot by="120000">
                                      <p:cBhvr>
                                        <p:cTn id="22" dur="100" fill="hold">
                                          <p:stCondLst>
                                            <p:cond delay="0"/>
                                          </p:stCondLst>
                                        </p:cTn>
                                        <p:tgtEl>
                                          <p:spTgt spid="3">
                                            <p:txEl>
                                              <p:pRg st="2" end="2"/>
                                            </p:txEl>
                                          </p:spTgt>
                                        </p:tgtEl>
                                        <p:attrNameLst>
                                          <p:attrName>r</p:attrName>
                                        </p:attrNameLst>
                                      </p:cBhvr>
                                    </p:animRot>
                                    <p:animRot by="-240000">
                                      <p:cBhvr>
                                        <p:cTn id="23" dur="200" fill="hold">
                                          <p:stCondLst>
                                            <p:cond delay="200"/>
                                          </p:stCondLst>
                                        </p:cTn>
                                        <p:tgtEl>
                                          <p:spTgt spid="3">
                                            <p:txEl>
                                              <p:pRg st="2" end="2"/>
                                            </p:txEl>
                                          </p:spTgt>
                                        </p:tgtEl>
                                        <p:attrNameLst>
                                          <p:attrName>r</p:attrName>
                                        </p:attrNameLst>
                                      </p:cBhvr>
                                    </p:animRot>
                                    <p:animRot by="240000">
                                      <p:cBhvr>
                                        <p:cTn id="24" dur="200" fill="hold">
                                          <p:stCondLst>
                                            <p:cond delay="400"/>
                                          </p:stCondLst>
                                        </p:cTn>
                                        <p:tgtEl>
                                          <p:spTgt spid="3">
                                            <p:txEl>
                                              <p:pRg st="2" end="2"/>
                                            </p:txEl>
                                          </p:spTgt>
                                        </p:tgtEl>
                                        <p:attrNameLst>
                                          <p:attrName>r</p:attrName>
                                        </p:attrNameLst>
                                      </p:cBhvr>
                                    </p:animRot>
                                    <p:animRot by="-240000">
                                      <p:cBhvr>
                                        <p:cTn id="25" dur="200" fill="hold">
                                          <p:stCondLst>
                                            <p:cond delay="600"/>
                                          </p:stCondLst>
                                        </p:cTn>
                                        <p:tgtEl>
                                          <p:spTgt spid="3">
                                            <p:txEl>
                                              <p:pRg st="2" end="2"/>
                                            </p:txEl>
                                          </p:spTgt>
                                        </p:tgtEl>
                                        <p:attrNameLst>
                                          <p:attrName>r</p:attrName>
                                        </p:attrNameLst>
                                      </p:cBhvr>
                                    </p:animRot>
                                    <p:animRot by="120000">
                                      <p:cBhvr>
                                        <p:cTn id="26" dur="200" fill="hold">
                                          <p:stCondLst>
                                            <p:cond delay="800"/>
                                          </p:stCondLst>
                                        </p:cTn>
                                        <p:tgtEl>
                                          <p:spTgt spid="3">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Example:</a:t>
            </a:r>
          </a:p>
        </p:txBody>
      </p:sp>
      <p:sp>
        <p:nvSpPr>
          <p:cNvPr id="3" name="Content Placeholder 2"/>
          <p:cNvSpPr>
            <a:spLocks noGrp="1"/>
          </p:cNvSpPr>
          <p:nvPr>
            <p:ph idx="1"/>
          </p:nvPr>
        </p:nvSpPr>
        <p:spPr/>
        <p:txBody>
          <a:bodyPr/>
          <a:lstStyle/>
          <a:p>
            <a:r>
              <a:rPr lang="en-US" dirty="0"/>
              <a:t>ALTER TABLE users WITH COMPRESSION = { '</a:t>
            </a:r>
            <a:r>
              <a:rPr lang="en-US" dirty="0" err="1"/>
              <a:t>sstable_compression</a:t>
            </a:r>
            <a:r>
              <a:rPr lang="en-US" dirty="0"/>
              <a:t>': '</a:t>
            </a:r>
            <a:r>
              <a:rPr lang="en-US" dirty="0" err="1"/>
              <a:t>DeflateCompressor</a:t>
            </a:r>
            <a:r>
              <a:rPr lang="en-US" dirty="0"/>
              <a:t>‘ };</a:t>
            </a:r>
          </a:p>
        </p:txBody>
      </p:sp>
      <p:sp>
        <p:nvSpPr>
          <p:cNvPr id="4" name="Footer Placeholder 3">
            <a:extLst>
              <a:ext uri="{FF2B5EF4-FFF2-40B4-BE49-F238E27FC236}">
                <a16:creationId xmlns:a16="http://schemas.microsoft.com/office/drawing/2014/main" id="{BD078C48-DDD6-1641-9098-18B6932B9E76}"/>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17A73DE-8570-E04E-9E51-569B1465143A}"/>
              </a:ext>
            </a:extLst>
          </p:cNvPr>
          <p:cNvSpPr>
            <a:spLocks noGrp="1"/>
          </p:cNvSpPr>
          <p:nvPr>
            <p:ph type="dt" sz="half" idx="10"/>
          </p:nvPr>
        </p:nvSpPr>
        <p:spPr/>
        <p:txBody>
          <a:bodyPr/>
          <a:lstStyle/>
          <a:p>
            <a:fld id="{FD1CDEF2-1964-204A-8787-E13B0119578C}" type="datetime1">
              <a:rPr lang="en-IN" smtClean="0"/>
              <a:t>09/05/20</a:t>
            </a:fld>
            <a:endParaRPr lang="en-GB"/>
          </a:p>
        </p:txBody>
      </p:sp>
    </p:spTree>
    <p:extLst>
      <p:ext uri="{BB962C8B-B14F-4D97-AF65-F5344CB8AC3E}">
        <p14:creationId xmlns:p14="http://schemas.microsoft.com/office/powerpoint/2010/main" val="254813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Confused </a:t>
            </a:r>
            <a:r>
              <a:rPr lang="en-US" dirty="0">
                <a:sym typeface="Wingdings" panose="05000000000000000000" pitchFamily="2" charset="2"/>
              </a:rPr>
              <a:t></a:t>
            </a:r>
            <a:endParaRPr lang="en-US" dirty="0"/>
          </a:p>
        </p:txBody>
      </p:sp>
      <p:pic>
        <p:nvPicPr>
          <p:cNvPr id="4" name="Content Placeholder 3"/>
          <p:cNvPicPr>
            <a:picLocks noGrp="1" noChangeAspect="1"/>
          </p:cNvPicPr>
          <p:nvPr>
            <p:ph idx="1"/>
          </p:nvPr>
        </p:nvPicPr>
        <p:blipFill>
          <a:blip r:embed="rId2"/>
          <a:stretch>
            <a:fillRect/>
          </a:stretch>
        </p:blipFill>
        <p:spPr>
          <a:xfrm>
            <a:off x="838200" y="1825625"/>
            <a:ext cx="10515600" cy="4351338"/>
          </a:xfrm>
          <a:prstGeom prst="rect">
            <a:avLst/>
          </a:prstGeom>
        </p:spPr>
      </p:pic>
      <p:sp>
        <p:nvSpPr>
          <p:cNvPr id="3" name="Footer Placeholder 2">
            <a:extLst>
              <a:ext uri="{FF2B5EF4-FFF2-40B4-BE49-F238E27FC236}">
                <a16:creationId xmlns:a16="http://schemas.microsoft.com/office/drawing/2014/main" id="{2A3A8620-2AD6-5646-AD15-3E75785D3F3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F00E723A-5128-5047-8A09-B3F8CBCA0D21}"/>
              </a:ext>
            </a:extLst>
          </p:cNvPr>
          <p:cNvSpPr>
            <a:spLocks noGrp="1"/>
          </p:cNvSpPr>
          <p:nvPr>
            <p:ph type="dt" sz="half" idx="10"/>
          </p:nvPr>
        </p:nvSpPr>
        <p:spPr/>
        <p:txBody>
          <a:bodyPr/>
          <a:lstStyle/>
          <a:p>
            <a:fld id="{B3E15502-DBB5-2C4E-86F3-BC019909C05F}" type="datetime1">
              <a:rPr lang="en-IN" smtClean="0"/>
              <a:t>09/05/20</a:t>
            </a:fld>
            <a:endParaRPr lang="en-GB"/>
          </a:p>
        </p:txBody>
      </p:sp>
    </p:spTree>
    <p:extLst>
      <p:ext uri="{BB962C8B-B14F-4D97-AF65-F5344CB8AC3E}">
        <p14:creationId xmlns:p14="http://schemas.microsoft.com/office/powerpoint/2010/main" val="13388724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confusion matrix terminology :</a:t>
            </a:r>
            <a:br>
              <a:rPr lang="en-US" b="0" dirty="0"/>
            </a:br>
            <a:endParaRPr lang="en-US" dirty="0"/>
          </a:p>
        </p:txBody>
      </p:sp>
      <p:sp>
        <p:nvSpPr>
          <p:cNvPr id="3" name="Content Placeholder 2"/>
          <p:cNvSpPr>
            <a:spLocks noGrp="1"/>
          </p:cNvSpPr>
          <p:nvPr>
            <p:ph idx="1"/>
          </p:nvPr>
        </p:nvSpPr>
        <p:spPr/>
        <p:txBody>
          <a:bodyPr/>
          <a:lstStyle/>
          <a:p>
            <a:r>
              <a:rPr lang="en-US" dirty="0"/>
              <a:t>A confusion matrix is a table that is often used to </a:t>
            </a:r>
            <a:r>
              <a:rPr lang="en-US" b="1" dirty="0"/>
              <a:t>describe the performance of a classification model</a:t>
            </a:r>
            <a:r>
              <a:rPr lang="en-US" dirty="0"/>
              <a:t> (or "classifier") on a set of test data for which the true values are known. The confusion matrix itself is relatively simple to understand, but the related terminology can be confusing</a:t>
            </a:r>
          </a:p>
        </p:txBody>
      </p:sp>
      <p:sp>
        <p:nvSpPr>
          <p:cNvPr id="4" name="Footer Placeholder 3">
            <a:extLst>
              <a:ext uri="{FF2B5EF4-FFF2-40B4-BE49-F238E27FC236}">
                <a16:creationId xmlns:a16="http://schemas.microsoft.com/office/drawing/2014/main" id="{B10FBA3E-0AE2-D448-808F-9BB4B89F54C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857EA627-2D79-2C47-B305-76F9F3CE854D}"/>
              </a:ext>
            </a:extLst>
          </p:cNvPr>
          <p:cNvSpPr>
            <a:spLocks noGrp="1"/>
          </p:cNvSpPr>
          <p:nvPr>
            <p:ph type="dt" sz="half" idx="10"/>
          </p:nvPr>
        </p:nvSpPr>
        <p:spPr/>
        <p:txBody>
          <a:bodyPr/>
          <a:lstStyle/>
          <a:p>
            <a:fld id="{1AB903D8-6A6F-8A42-ADAE-7BF4161840AB}" type="datetime1">
              <a:rPr lang="en-IN" smtClean="0"/>
              <a:t>09/05/20</a:t>
            </a:fld>
            <a:endParaRPr lang="en-GB"/>
          </a:p>
        </p:txBody>
      </p:sp>
    </p:spTree>
    <p:extLst>
      <p:ext uri="{BB962C8B-B14F-4D97-AF65-F5344CB8AC3E}">
        <p14:creationId xmlns:p14="http://schemas.microsoft.com/office/powerpoint/2010/main" val="9426276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Confusion matrix for a binary classifier</a:t>
            </a:r>
          </a:p>
        </p:txBody>
      </p:sp>
      <p:pic>
        <p:nvPicPr>
          <p:cNvPr id="4" name="Content Placeholder 3"/>
          <p:cNvPicPr>
            <a:picLocks noGrp="1" noChangeAspect="1"/>
          </p:cNvPicPr>
          <p:nvPr>
            <p:ph idx="1"/>
          </p:nvPr>
        </p:nvPicPr>
        <p:blipFill>
          <a:blip r:embed="rId2"/>
          <a:stretch>
            <a:fillRect/>
          </a:stretch>
        </p:blipFill>
        <p:spPr>
          <a:xfrm>
            <a:off x="838200" y="1615736"/>
            <a:ext cx="10613994" cy="4563122"/>
          </a:xfrm>
          <a:prstGeom prst="rect">
            <a:avLst/>
          </a:prstGeom>
        </p:spPr>
      </p:pic>
      <p:sp>
        <p:nvSpPr>
          <p:cNvPr id="3" name="Footer Placeholder 2">
            <a:extLst>
              <a:ext uri="{FF2B5EF4-FFF2-40B4-BE49-F238E27FC236}">
                <a16:creationId xmlns:a16="http://schemas.microsoft.com/office/drawing/2014/main" id="{AFB6A5B2-86B4-C640-8535-240A529BD1C6}"/>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455D1BB4-190B-1C44-B203-05D32CCC86F3}"/>
              </a:ext>
            </a:extLst>
          </p:cNvPr>
          <p:cNvSpPr>
            <a:spLocks noGrp="1"/>
          </p:cNvSpPr>
          <p:nvPr>
            <p:ph type="dt" sz="half" idx="10"/>
          </p:nvPr>
        </p:nvSpPr>
        <p:spPr/>
        <p:txBody>
          <a:bodyPr/>
          <a:lstStyle/>
          <a:p>
            <a:fld id="{22C4A972-1956-2549-B151-7020635A5FC8}" type="datetime1">
              <a:rPr lang="en-IN" smtClean="0"/>
              <a:t>09/05/20</a:t>
            </a:fld>
            <a:endParaRPr lang="en-GB"/>
          </a:p>
        </p:txBody>
      </p:sp>
    </p:spTree>
    <p:extLst>
      <p:ext uri="{BB962C8B-B14F-4D97-AF65-F5344CB8AC3E}">
        <p14:creationId xmlns:p14="http://schemas.microsoft.com/office/powerpoint/2010/main" val="416148822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Let's now define the most basic terms</a:t>
            </a:r>
            <a:endParaRPr lang="en-US" dirty="0"/>
          </a:p>
        </p:txBody>
      </p:sp>
      <p:sp>
        <p:nvSpPr>
          <p:cNvPr id="3" name="Content Placeholder 2"/>
          <p:cNvSpPr>
            <a:spLocks noGrp="1"/>
          </p:cNvSpPr>
          <p:nvPr>
            <p:ph idx="1"/>
          </p:nvPr>
        </p:nvSpPr>
        <p:spPr/>
        <p:txBody>
          <a:bodyPr/>
          <a:lstStyle/>
          <a:p>
            <a:r>
              <a:rPr lang="en-US" b="1" dirty="0"/>
              <a:t>true positives (TP):</a:t>
            </a:r>
            <a:r>
              <a:rPr lang="en-US" dirty="0"/>
              <a:t> These are cases in which we predicted yes (they have the disease), and they do have the disease.</a:t>
            </a:r>
          </a:p>
          <a:p>
            <a:r>
              <a:rPr lang="en-US" b="1" dirty="0"/>
              <a:t>true negatives (TN):</a:t>
            </a:r>
            <a:r>
              <a:rPr lang="en-US" dirty="0"/>
              <a:t> We predicted no, and they don't have the disease.</a:t>
            </a:r>
          </a:p>
          <a:p>
            <a:r>
              <a:rPr lang="en-US" b="1" dirty="0"/>
              <a:t>false positives (FP):</a:t>
            </a:r>
            <a:r>
              <a:rPr lang="en-US" dirty="0"/>
              <a:t> We predicted yes, but they don't actually have the disease. (Also known as a "Type I error.")</a:t>
            </a:r>
          </a:p>
          <a:p>
            <a:r>
              <a:rPr lang="en-US" b="1" dirty="0"/>
              <a:t>false negatives (FN):</a:t>
            </a:r>
            <a:r>
              <a:rPr lang="en-US" dirty="0"/>
              <a:t> We predicted no, but they actually do have the disease. (Also known as a "Type II error.")</a:t>
            </a:r>
          </a:p>
          <a:p>
            <a:endParaRPr lang="en-US" dirty="0"/>
          </a:p>
        </p:txBody>
      </p:sp>
      <p:sp>
        <p:nvSpPr>
          <p:cNvPr id="4" name="Footer Placeholder 3">
            <a:extLst>
              <a:ext uri="{FF2B5EF4-FFF2-40B4-BE49-F238E27FC236}">
                <a16:creationId xmlns:a16="http://schemas.microsoft.com/office/drawing/2014/main" id="{8AA9E3C4-1F6B-F946-B094-05F870D9E5D3}"/>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852D01AA-4F46-7C4E-944E-AAB28D8B6F93}"/>
              </a:ext>
            </a:extLst>
          </p:cNvPr>
          <p:cNvSpPr>
            <a:spLocks noGrp="1"/>
          </p:cNvSpPr>
          <p:nvPr>
            <p:ph type="dt" sz="half" idx="10"/>
          </p:nvPr>
        </p:nvSpPr>
        <p:spPr/>
        <p:txBody>
          <a:bodyPr/>
          <a:lstStyle/>
          <a:p>
            <a:fld id="{374971CA-5A64-0D4C-B0E9-0AADFFF1A333}" type="datetime1">
              <a:rPr lang="en-IN" smtClean="0"/>
              <a:t>09/05/20</a:t>
            </a:fld>
            <a:endParaRPr lang="en-GB"/>
          </a:p>
        </p:txBody>
      </p:sp>
    </p:spTree>
    <p:extLst>
      <p:ext uri="{BB962C8B-B14F-4D97-AF65-F5344CB8AC3E}">
        <p14:creationId xmlns:p14="http://schemas.microsoft.com/office/powerpoint/2010/main" val="61042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World</a:t>
            </a:r>
          </a:p>
        </p:txBody>
      </p:sp>
      <p:pic>
        <p:nvPicPr>
          <p:cNvPr id="4" name="Content Placeholder 3"/>
          <p:cNvPicPr>
            <a:picLocks noGrp="1" noChangeAspect="1"/>
          </p:cNvPicPr>
          <p:nvPr>
            <p:ph idx="1"/>
          </p:nvPr>
        </p:nvPicPr>
        <p:blipFill>
          <a:blip r:embed="rId2"/>
          <a:stretch>
            <a:fillRect/>
          </a:stretch>
        </p:blipFill>
        <p:spPr>
          <a:xfrm>
            <a:off x="936849" y="1600200"/>
            <a:ext cx="10416951" cy="4563836"/>
          </a:xfrm>
          <a:prstGeom prst="rect">
            <a:avLst/>
          </a:prstGeom>
        </p:spPr>
      </p:pic>
      <p:sp>
        <p:nvSpPr>
          <p:cNvPr id="3" name="Footer Placeholder 2">
            <a:extLst>
              <a:ext uri="{FF2B5EF4-FFF2-40B4-BE49-F238E27FC236}">
                <a16:creationId xmlns:a16="http://schemas.microsoft.com/office/drawing/2014/main" id="{7DBAB803-E427-E84D-9D15-FC5A8585A0A0}"/>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C896EF33-5FDD-A042-8A47-EA865FD8C3E4}"/>
              </a:ext>
            </a:extLst>
          </p:cNvPr>
          <p:cNvSpPr>
            <a:spLocks noGrp="1"/>
          </p:cNvSpPr>
          <p:nvPr>
            <p:ph type="dt" sz="half" idx="10"/>
          </p:nvPr>
        </p:nvSpPr>
        <p:spPr/>
        <p:txBody>
          <a:bodyPr/>
          <a:lstStyle/>
          <a:p>
            <a:fld id="{A538F6A5-AB31-7A48-A019-2C0F8D659F0B}" type="datetime1">
              <a:rPr lang="en-IN" smtClean="0"/>
              <a:t>09/05/20</a:t>
            </a:fld>
            <a:endParaRPr lang="en-GB"/>
          </a:p>
        </p:txBody>
      </p:sp>
    </p:spTree>
    <p:extLst>
      <p:ext uri="{BB962C8B-B14F-4D97-AF65-F5344CB8AC3E}">
        <p14:creationId xmlns:p14="http://schemas.microsoft.com/office/powerpoint/2010/main" val="2988657291"/>
      </p:ext>
    </p:extLst>
  </p:cSld>
  <p:clrMapOvr>
    <a:masterClrMapping/>
  </p:clrMapOvr>
  <p:transition spd="slow">
    <p:randomBar dir="vert"/>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Added these terms to the confusion matrix</a:t>
            </a:r>
            <a:endParaRPr lang="en-US" dirty="0"/>
          </a:p>
        </p:txBody>
      </p:sp>
      <p:pic>
        <p:nvPicPr>
          <p:cNvPr id="4" name="Content Placeholder 3"/>
          <p:cNvPicPr>
            <a:picLocks noGrp="1" noChangeAspect="1"/>
          </p:cNvPicPr>
          <p:nvPr>
            <p:ph idx="1"/>
          </p:nvPr>
        </p:nvPicPr>
        <p:blipFill>
          <a:blip r:embed="rId2"/>
          <a:stretch>
            <a:fillRect/>
          </a:stretch>
        </p:blipFill>
        <p:spPr>
          <a:xfrm>
            <a:off x="838200" y="1615736"/>
            <a:ext cx="10515600" cy="4536489"/>
          </a:xfrm>
          <a:prstGeom prst="rect">
            <a:avLst/>
          </a:prstGeom>
        </p:spPr>
      </p:pic>
      <p:sp>
        <p:nvSpPr>
          <p:cNvPr id="3" name="Footer Placeholder 2">
            <a:extLst>
              <a:ext uri="{FF2B5EF4-FFF2-40B4-BE49-F238E27FC236}">
                <a16:creationId xmlns:a16="http://schemas.microsoft.com/office/drawing/2014/main" id="{A3DF16B2-F150-3F44-9147-79F9D8449EE2}"/>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D46C6D8-0BA3-DE40-8C4A-ECE93FF90068}"/>
              </a:ext>
            </a:extLst>
          </p:cNvPr>
          <p:cNvSpPr>
            <a:spLocks noGrp="1"/>
          </p:cNvSpPr>
          <p:nvPr>
            <p:ph type="dt" sz="half" idx="10"/>
          </p:nvPr>
        </p:nvSpPr>
        <p:spPr/>
        <p:txBody>
          <a:bodyPr/>
          <a:lstStyle/>
          <a:p>
            <a:fld id="{6522983E-A522-C34F-84FD-8ADF80DCA159}" type="datetime1">
              <a:rPr lang="en-IN" smtClean="0"/>
              <a:t>09/05/20</a:t>
            </a:fld>
            <a:endParaRPr lang="en-GB"/>
          </a:p>
        </p:txBody>
      </p:sp>
    </p:spTree>
    <p:extLst>
      <p:ext uri="{BB962C8B-B14F-4D97-AF65-F5344CB8AC3E}">
        <p14:creationId xmlns:p14="http://schemas.microsoft.com/office/powerpoint/2010/main" val="3008756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4"/>
                                        </p:tgtEl>
                                        <p:attrNameLst>
                                          <p:attrName>style.color</p:attrName>
                                        </p:attrNameLst>
                                      </p:cBhvr>
                                      <p:to>
                                        <a:schemeClr val="accent2"/>
                                      </p:to>
                                    </p:animClr>
                                    <p:animClr clrSpc="rgb" dir="cw">
                                      <p:cBhvr>
                                        <p:cTn id="7" dur="500" fill="hold"/>
                                        <p:tgtEl>
                                          <p:spTgt spid="4"/>
                                        </p:tgtEl>
                                        <p:attrNameLst>
                                          <p:attrName>fillcolor</p:attrName>
                                        </p:attrNameLst>
                                      </p:cBhvr>
                                      <p:to>
                                        <a:schemeClr val="accent2"/>
                                      </p:to>
                                    </p:animClr>
                                    <p:set>
                                      <p:cBhvr>
                                        <p:cTn id="8" dur="500" fill="hold"/>
                                        <p:tgtEl>
                                          <p:spTgt spid="4"/>
                                        </p:tgtEl>
                                        <p:attrNameLst>
                                          <p:attrName>fill.type</p:attrName>
                                        </p:attrNameLst>
                                      </p:cBhvr>
                                      <p:to>
                                        <p:strVal val="solid"/>
                                      </p:to>
                                    </p:set>
                                    <p:set>
                                      <p:cBhvr>
                                        <p:cTn id="9" dur="500" fill="hold"/>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Rates for a confusion matrix</a:t>
            </a:r>
          </a:p>
        </p:txBody>
      </p:sp>
      <p:sp>
        <p:nvSpPr>
          <p:cNvPr id="3" name="Content Placeholder 2"/>
          <p:cNvSpPr>
            <a:spLocks noGrp="1"/>
          </p:cNvSpPr>
          <p:nvPr>
            <p:ph idx="1"/>
          </p:nvPr>
        </p:nvSpPr>
        <p:spPr/>
        <p:txBody>
          <a:bodyPr>
            <a:normAutofit fontScale="55000" lnSpcReduction="20000"/>
          </a:bodyPr>
          <a:lstStyle/>
          <a:p>
            <a:r>
              <a:rPr lang="en-US" b="1" dirty="0"/>
              <a:t>Accuracy:</a:t>
            </a:r>
            <a:r>
              <a:rPr lang="en-US" dirty="0"/>
              <a:t> Overall, how often is the classifier correct?</a:t>
            </a:r>
          </a:p>
          <a:p>
            <a:pPr lvl="1"/>
            <a:r>
              <a:rPr lang="en-US" dirty="0"/>
              <a:t>(TP+TN)/total = (100+50)/165 = 0.91</a:t>
            </a:r>
          </a:p>
          <a:p>
            <a:r>
              <a:rPr lang="en-US" b="1" dirty="0"/>
              <a:t>Misclassification Rate:</a:t>
            </a:r>
            <a:r>
              <a:rPr lang="en-US" dirty="0"/>
              <a:t> Overall, how often is it wrong?</a:t>
            </a:r>
          </a:p>
          <a:p>
            <a:pPr lvl="1"/>
            <a:r>
              <a:rPr lang="en-US" dirty="0"/>
              <a:t>(FP+FN)/total = (10+5)/165 = 0.09</a:t>
            </a:r>
          </a:p>
          <a:p>
            <a:pPr lvl="1"/>
            <a:r>
              <a:rPr lang="en-US" dirty="0"/>
              <a:t>equivalent to 1 minus Accuracy</a:t>
            </a:r>
          </a:p>
          <a:p>
            <a:pPr lvl="1"/>
            <a:r>
              <a:rPr lang="en-US" dirty="0"/>
              <a:t>also known as "Error Rate"</a:t>
            </a:r>
          </a:p>
          <a:p>
            <a:r>
              <a:rPr lang="en-US" b="1" dirty="0"/>
              <a:t>True Positive Rate:</a:t>
            </a:r>
            <a:r>
              <a:rPr lang="en-US" dirty="0"/>
              <a:t> When it's actually yes, how often does it predict yes?</a:t>
            </a:r>
          </a:p>
          <a:p>
            <a:pPr lvl="1"/>
            <a:r>
              <a:rPr lang="en-US" dirty="0"/>
              <a:t>TP/actual yes = 100/105 = 0.95</a:t>
            </a:r>
          </a:p>
          <a:p>
            <a:pPr lvl="1"/>
            <a:r>
              <a:rPr lang="en-US" dirty="0"/>
              <a:t>also known as "Sensitivity" or "Recall"</a:t>
            </a:r>
          </a:p>
          <a:p>
            <a:r>
              <a:rPr lang="en-US" b="1" dirty="0"/>
              <a:t>False Positive Rate:</a:t>
            </a:r>
            <a:r>
              <a:rPr lang="en-US" dirty="0"/>
              <a:t> When it's actually no, how often does it predict yes?</a:t>
            </a:r>
          </a:p>
          <a:p>
            <a:pPr lvl="1"/>
            <a:r>
              <a:rPr lang="en-US" dirty="0"/>
              <a:t>FP/actual no = 10/60 = 0.17</a:t>
            </a:r>
          </a:p>
          <a:p>
            <a:r>
              <a:rPr lang="en-US" b="1" dirty="0"/>
              <a:t>Specificity:</a:t>
            </a:r>
            <a:r>
              <a:rPr lang="en-US" dirty="0"/>
              <a:t> When it's actually no, how often does it predict no?</a:t>
            </a:r>
          </a:p>
          <a:p>
            <a:pPr lvl="1"/>
            <a:r>
              <a:rPr lang="en-US" dirty="0"/>
              <a:t>TN/actual no = 50/60 = 0.83</a:t>
            </a:r>
          </a:p>
          <a:p>
            <a:pPr lvl="1"/>
            <a:r>
              <a:rPr lang="en-US" dirty="0"/>
              <a:t>equivalent to 1 minus False Positive Rate</a:t>
            </a:r>
          </a:p>
          <a:p>
            <a:r>
              <a:rPr lang="en-US" b="1" dirty="0"/>
              <a:t>Precision:</a:t>
            </a:r>
            <a:r>
              <a:rPr lang="en-US" dirty="0"/>
              <a:t> When it predicts yes, how often is it correct?</a:t>
            </a:r>
          </a:p>
          <a:p>
            <a:pPr lvl="1"/>
            <a:r>
              <a:rPr lang="en-US" dirty="0"/>
              <a:t>TP/predicted yes = 100/110 = 0.91</a:t>
            </a:r>
          </a:p>
          <a:p>
            <a:r>
              <a:rPr lang="en-US" b="1" dirty="0"/>
              <a:t>Prevalence:</a:t>
            </a:r>
            <a:r>
              <a:rPr lang="en-US" dirty="0"/>
              <a:t> How often does the yes condition actually occur in our sample?</a:t>
            </a:r>
          </a:p>
          <a:p>
            <a:pPr lvl="1"/>
            <a:r>
              <a:rPr lang="en-US" dirty="0"/>
              <a:t>actual yes/total = 105/165 = 0.64</a:t>
            </a:r>
          </a:p>
          <a:p>
            <a:endParaRPr lang="en-US" dirty="0"/>
          </a:p>
        </p:txBody>
      </p:sp>
      <p:sp>
        <p:nvSpPr>
          <p:cNvPr id="4" name="Footer Placeholder 3">
            <a:extLst>
              <a:ext uri="{FF2B5EF4-FFF2-40B4-BE49-F238E27FC236}">
                <a16:creationId xmlns:a16="http://schemas.microsoft.com/office/drawing/2014/main" id="{E0C45745-250E-F946-A9F4-542CF64CDC7B}"/>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7D45C7F-6AAC-B846-BB46-072E76D1B659}"/>
              </a:ext>
            </a:extLst>
          </p:cNvPr>
          <p:cNvSpPr>
            <a:spLocks noGrp="1"/>
          </p:cNvSpPr>
          <p:nvPr>
            <p:ph type="dt" sz="half" idx="10"/>
          </p:nvPr>
        </p:nvSpPr>
        <p:spPr/>
        <p:txBody>
          <a:bodyPr/>
          <a:lstStyle/>
          <a:p>
            <a:fld id="{765A0A9C-9275-B14D-A99A-53AA723524D0}" type="datetime1">
              <a:rPr lang="en-IN" smtClean="0"/>
              <a:t>09/05/20</a:t>
            </a:fld>
            <a:endParaRPr lang="en-GB"/>
          </a:p>
        </p:txBody>
      </p:sp>
    </p:spTree>
    <p:extLst>
      <p:ext uri="{BB962C8B-B14F-4D97-AF65-F5344CB8AC3E}">
        <p14:creationId xmlns:p14="http://schemas.microsoft.com/office/powerpoint/2010/main" val="3400861169"/>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scores to measure a classifier:</a:t>
            </a:r>
          </a:p>
        </p:txBody>
      </p:sp>
      <p:sp>
        <p:nvSpPr>
          <p:cNvPr id="3" name="Content Placeholder 2"/>
          <p:cNvSpPr>
            <a:spLocks noGrp="1"/>
          </p:cNvSpPr>
          <p:nvPr>
            <p:ph idx="1"/>
          </p:nvPr>
        </p:nvSpPr>
        <p:spPr/>
        <p:txBody>
          <a:bodyPr/>
          <a:lstStyle/>
          <a:p>
            <a:r>
              <a:rPr lang="en-US" dirty="0"/>
              <a:t>F1 – Score</a:t>
            </a:r>
          </a:p>
          <a:p>
            <a:r>
              <a:rPr lang="en-US" dirty="0"/>
              <a:t>ROC Curve</a:t>
            </a:r>
          </a:p>
        </p:txBody>
      </p:sp>
      <p:sp>
        <p:nvSpPr>
          <p:cNvPr id="4" name="Footer Placeholder 3">
            <a:extLst>
              <a:ext uri="{FF2B5EF4-FFF2-40B4-BE49-F238E27FC236}">
                <a16:creationId xmlns:a16="http://schemas.microsoft.com/office/drawing/2014/main" id="{4305F798-318C-F44D-BB22-D970FDE2387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21BEB1E8-CCD6-0949-8A30-BB314EC39258}"/>
              </a:ext>
            </a:extLst>
          </p:cNvPr>
          <p:cNvSpPr>
            <a:spLocks noGrp="1"/>
          </p:cNvSpPr>
          <p:nvPr>
            <p:ph type="dt" sz="half" idx="10"/>
          </p:nvPr>
        </p:nvSpPr>
        <p:spPr/>
        <p:txBody>
          <a:bodyPr/>
          <a:lstStyle/>
          <a:p>
            <a:fld id="{29EF59D1-CEB0-714B-B355-62A68B4DB331}" type="datetime1">
              <a:rPr lang="en-IN" smtClean="0"/>
              <a:t>09/05/20</a:t>
            </a:fld>
            <a:endParaRPr lang="en-GB"/>
          </a:p>
        </p:txBody>
      </p:sp>
    </p:spTree>
    <p:extLst>
      <p:ext uri="{BB962C8B-B14F-4D97-AF65-F5344CB8AC3E}">
        <p14:creationId xmlns:p14="http://schemas.microsoft.com/office/powerpoint/2010/main" val="2627532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F1 - Score</a:t>
            </a:r>
          </a:p>
        </p:txBody>
      </p:sp>
      <p:sp>
        <p:nvSpPr>
          <p:cNvPr id="3" name="Content Placeholder 2"/>
          <p:cNvSpPr>
            <a:spLocks noGrp="1"/>
          </p:cNvSpPr>
          <p:nvPr>
            <p:ph idx="1"/>
          </p:nvPr>
        </p:nvSpPr>
        <p:spPr/>
        <p:txBody>
          <a:bodyPr/>
          <a:lstStyle/>
          <a:p>
            <a:r>
              <a:rPr lang="en-US" dirty="0"/>
              <a:t>This is the harmonic mean of </a:t>
            </a:r>
            <a:r>
              <a:rPr lang="en-US" dirty="0" err="1"/>
              <a:t>precission</a:t>
            </a:r>
            <a:r>
              <a:rPr lang="en-US" dirty="0"/>
              <a:t> and recall</a:t>
            </a:r>
          </a:p>
          <a:p>
            <a:endParaRPr lang="en-US" dirty="0"/>
          </a:p>
          <a:p>
            <a:r>
              <a:rPr lang="en-US" dirty="0"/>
              <a:t>Below is the formula of F1 Score:</a:t>
            </a:r>
          </a:p>
          <a:p>
            <a:endParaRPr lang="en-US" dirty="0"/>
          </a:p>
          <a:p>
            <a:endParaRPr lang="en-US" dirty="0"/>
          </a:p>
        </p:txBody>
      </p:sp>
      <p:pic>
        <p:nvPicPr>
          <p:cNvPr id="4" name="Picture 3"/>
          <p:cNvPicPr>
            <a:picLocks noChangeAspect="1"/>
          </p:cNvPicPr>
          <p:nvPr/>
        </p:nvPicPr>
        <p:blipFill>
          <a:blip r:embed="rId2"/>
          <a:stretch>
            <a:fillRect/>
          </a:stretch>
        </p:blipFill>
        <p:spPr>
          <a:xfrm>
            <a:off x="1036464" y="3954170"/>
            <a:ext cx="4419600" cy="742950"/>
          </a:xfrm>
          <a:prstGeom prst="rect">
            <a:avLst/>
          </a:prstGeom>
        </p:spPr>
      </p:pic>
      <p:sp>
        <p:nvSpPr>
          <p:cNvPr id="5" name="Footer Placeholder 4">
            <a:extLst>
              <a:ext uri="{FF2B5EF4-FFF2-40B4-BE49-F238E27FC236}">
                <a16:creationId xmlns:a16="http://schemas.microsoft.com/office/drawing/2014/main" id="{837B3E45-76C6-D649-B7B2-66698C6F5955}"/>
              </a:ext>
            </a:extLst>
          </p:cNvPr>
          <p:cNvSpPr>
            <a:spLocks noGrp="1"/>
          </p:cNvSpPr>
          <p:nvPr>
            <p:ph type="ftr" sz="quarter" idx="11"/>
          </p:nvPr>
        </p:nvSpPr>
        <p:spPr/>
        <p:txBody>
          <a:bodyPr/>
          <a:lstStyle/>
          <a:p>
            <a:endParaRPr lang="en-GB"/>
          </a:p>
        </p:txBody>
      </p:sp>
      <p:sp>
        <p:nvSpPr>
          <p:cNvPr id="6" name="Date Placeholder 5">
            <a:extLst>
              <a:ext uri="{FF2B5EF4-FFF2-40B4-BE49-F238E27FC236}">
                <a16:creationId xmlns:a16="http://schemas.microsoft.com/office/drawing/2014/main" id="{F7DECE6B-48EA-904E-B08A-2B6471E514F7}"/>
              </a:ext>
            </a:extLst>
          </p:cNvPr>
          <p:cNvSpPr>
            <a:spLocks noGrp="1"/>
          </p:cNvSpPr>
          <p:nvPr>
            <p:ph type="dt" sz="half" idx="10"/>
          </p:nvPr>
        </p:nvSpPr>
        <p:spPr/>
        <p:txBody>
          <a:bodyPr/>
          <a:lstStyle/>
          <a:p>
            <a:fld id="{2489E707-6FDF-784A-BEA5-BF22FF5B6901}" type="datetime1">
              <a:rPr lang="en-IN" smtClean="0"/>
              <a:t>09/05/20</a:t>
            </a:fld>
            <a:endParaRPr lang="en-GB"/>
          </a:p>
        </p:txBody>
      </p:sp>
    </p:spTree>
    <p:extLst>
      <p:ext uri="{BB962C8B-B14F-4D97-AF65-F5344CB8AC3E}">
        <p14:creationId xmlns:p14="http://schemas.microsoft.com/office/powerpoint/2010/main" val="273038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ROC : Receiver Operating Characteristic</a:t>
            </a:r>
          </a:p>
        </p:txBody>
      </p:sp>
      <p:sp>
        <p:nvSpPr>
          <p:cNvPr id="3" name="Content Placeholder 2"/>
          <p:cNvSpPr>
            <a:spLocks noGrp="1"/>
          </p:cNvSpPr>
          <p:nvPr>
            <p:ph idx="1"/>
          </p:nvPr>
        </p:nvSpPr>
        <p:spPr/>
        <p:txBody>
          <a:bodyPr>
            <a:normAutofit lnSpcReduction="10000"/>
          </a:bodyPr>
          <a:lstStyle/>
          <a:p>
            <a:r>
              <a:rPr lang="en-US" dirty="0"/>
              <a:t>In statistics, a </a:t>
            </a:r>
            <a:r>
              <a:rPr lang="en-US" b="1" dirty="0"/>
              <a:t>receiver operating characteristic curve</a:t>
            </a:r>
            <a:r>
              <a:rPr lang="en-US" dirty="0"/>
              <a:t>, i.e. </a:t>
            </a:r>
            <a:r>
              <a:rPr lang="en-US" b="1" dirty="0"/>
              <a:t>ROC curve</a:t>
            </a:r>
            <a:r>
              <a:rPr lang="en-US" dirty="0"/>
              <a:t>, is a </a:t>
            </a:r>
            <a:r>
              <a:rPr lang="en-US" dirty="0">
                <a:hlinkClick r:id="rId2" tooltip="Graph of a function"/>
              </a:rPr>
              <a:t>graphical plot</a:t>
            </a:r>
            <a:r>
              <a:rPr lang="en-US" dirty="0"/>
              <a:t> that illustrates the diagnostic ability of a </a:t>
            </a:r>
            <a:r>
              <a:rPr lang="en-US" dirty="0">
                <a:hlinkClick r:id="rId3" tooltip="Binary classifier"/>
              </a:rPr>
              <a:t>binary classifier</a:t>
            </a:r>
            <a:r>
              <a:rPr lang="en-US" dirty="0"/>
              <a:t> system as its discrimination threshold is varied.</a:t>
            </a:r>
          </a:p>
          <a:p>
            <a:r>
              <a:rPr lang="en-US" dirty="0"/>
              <a:t>The ROC curve is created by plotting the </a:t>
            </a:r>
            <a:r>
              <a:rPr lang="en-US" dirty="0">
                <a:hlinkClick r:id="rId4" tooltip="True positive rate"/>
              </a:rPr>
              <a:t>true positive rate</a:t>
            </a:r>
            <a:r>
              <a:rPr lang="en-US" dirty="0"/>
              <a:t> (TPR) against the </a:t>
            </a:r>
            <a:r>
              <a:rPr lang="en-US" dirty="0">
                <a:hlinkClick r:id="rId5" tooltip="False positive rate"/>
              </a:rPr>
              <a:t>false positive rate</a:t>
            </a:r>
            <a:r>
              <a:rPr lang="en-US" dirty="0"/>
              <a:t> (FPR) at various threshold settings. The true-positive rate is also known as </a:t>
            </a:r>
            <a:r>
              <a:rPr lang="en-US" dirty="0">
                <a:hlinkClick r:id="rId6" tooltip="Sensitivity (tests)"/>
              </a:rPr>
              <a:t>sensitivity</a:t>
            </a:r>
            <a:r>
              <a:rPr lang="en-US" dirty="0"/>
              <a:t>, </a:t>
            </a:r>
            <a:r>
              <a:rPr lang="en-US" dirty="0">
                <a:hlinkClick r:id="rId7" tooltip="Precision and recall"/>
              </a:rPr>
              <a:t>recall</a:t>
            </a:r>
            <a:r>
              <a:rPr lang="en-US" dirty="0"/>
              <a:t> or </a:t>
            </a:r>
            <a:r>
              <a:rPr lang="en-US" i="1" dirty="0"/>
              <a:t>probability of detection</a:t>
            </a:r>
            <a:r>
              <a:rPr lang="en-US" dirty="0"/>
              <a:t> in </a:t>
            </a:r>
            <a:r>
              <a:rPr lang="en-US" dirty="0">
                <a:hlinkClick r:id="rId8" tooltip="Machine learning"/>
              </a:rPr>
              <a:t>machine learning</a:t>
            </a:r>
            <a:r>
              <a:rPr lang="en-US" dirty="0"/>
              <a:t>. The false-positive rate is also known as the </a:t>
            </a:r>
            <a:r>
              <a:rPr lang="en-US" dirty="0">
                <a:hlinkClick r:id="rId9" tooltip="Information retrieval"/>
              </a:rPr>
              <a:t>fall-out</a:t>
            </a:r>
            <a:r>
              <a:rPr lang="en-US" dirty="0"/>
              <a:t> or </a:t>
            </a:r>
            <a:r>
              <a:rPr lang="en-US" i="1" dirty="0"/>
              <a:t>probability of false alarm</a:t>
            </a:r>
            <a:r>
              <a:rPr lang="en-US" dirty="0"/>
              <a:t> and can be calculated as (1 − </a:t>
            </a:r>
            <a:r>
              <a:rPr lang="en-US" dirty="0">
                <a:hlinkClick r:id="rId10" tooltip="Specificity (tests)"/>
              </a:rPr>
              <a:t>specificity</a:t>
            </a:r>
            <a:r>
              <a:rPr lang="en-US" dirty="0"/>
              <a:t>).</a:t>
            </a:r>
          </a:p>
        </p:txBody>
      </p:sp>
      <p:sp>
        <p:nvSpPr>
          <p:cNvPr id="4" name="Footer Placeholder 3">
            <a:extLst>
              <a:ext uri="{FF2B5EF4-FFF2-40B4-BE49-F238E27FC236}">
                <a16:creationId xmlns:a16="http://schemas.microsoft.com/office/drawing/2014/main" id="{591AAF89-3A89-1C4E-A7DB-E2D38D89A344}"/>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6774779B-38C1-5E4A-96CE-A82019300409}"/>
              </a:ext>
            </a:extLst>
          </p:cNvPr>
          <p:cNvSpPr>
            <a:spLocks noGrp="1"/>
          </p:cNvSpPr>
          <p:nvPr>
            <p:ph type="dt" sz="half" idx="10"/>
          </p:nvPr>
        </p:nvSpPr>
        <p:spPr/>
        <p:txBody>
          <a:bodyPr/>
          <a:lstStyle/>
          <a:p>
            <a:fld id="{54A8C1E7-D2D7-EF4C-BB73-8755A474BA0D}" type="datetime1">
              <a:rPr lang="en-IN" smtClean="0"/>
              <a:t>09/05/20</a:t>
            </a:fld>
            <a:endParaRPr lang="en-GB"/>
          </a:p>
        </p:txBody>
      </p:sp>
    </p:spTree>
    <p:extLst>
      <p:ext uri="{BB962C8B-B14F-4D97-AF65-F5344CB8AC3E}">
        <p14:creationId xmlns:p14="http://schemas.microsoft.com/office/powerpoint/2010/main" val="26245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70588" l="0"/>
                                      </p:by>
                                    </p:animClr>
                                    <p:animClr clrSpc="hsl" dir="cw">
                                      <p:cBhvr>
                                        <p:cTn id="7" dur="500" fill="hold"/>
                                        <p:tgtEl>
                                          <p:spTgt spid="2"/>
                                        </p:tgtEl>
                                        <p:attrNameLst>
                                          <p:attrName>fillcolor</p:attrName>
                                        </p:attrNameLst>
                                      </p:cBhvr>
                                      <p:by>
                                        <p:hsl h="0" s="-70588" l="0"/>
                                      </p:by>
                                    </p:animClr>
                                    <p:animClr clrSpc="hsl" dir="cw">
                                      <p:cBhvr>
                                        <p:cTn id="8" dur="500" fill="hold"/>
                                        <p:tgtEl>
                                          <p:spTgt spid="2"/>
                                        </p:tgtEl>
                                        <p:attrNameLst>
                                          <p:attrName>stroke.color</p:attrName>
                                        </p:attrNameLst>
                                      </p:cBhvr>
                                      <p:by>
                                        <p:hsl h="0" s="-70588" l="0"/>
                                      </p:by>
                                    </p:animClr>
                                    <p:set>
                                      <p:cBhvr>
                                        <p:cTn id="9"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pic>
        <p:nvPicPr>
          <p:cNvPr id="4" name="Content Placeholder 3"/>
          <p:cNvPicPr>
            <a:picLocks noGrp="1" noChangeAspect="1"/>
          </p:cNvPicPr>
          <p:nvPr>
            <p:ph idx="1"/>
          </p:nvPr>
        </p:nvPicPr>
        <p:blipFill>
          <a:blip r:embed="rId2"/>
          <a:stretch>
            <a:fillRect/>
          </a:stretch>
        </p:blipFill>
        <p:spPr>
          <a:xfrm>
            <a:off x="932155" y="1331650"/>
            <a:ext cx="9170633" cy="4994437"/>
          </a:xfrm>
          <a:prstGeom prst="rect">
            <a:avLst/>
          </a:prstGeom>
        </p:spPr>
      </p:pic>
      <p:sp>
        <p:nvSpPr>
          <p:cNvPr id="3" name="Footer Placeholder 2">
            <a:extLst>
              <a:ext uri="{FF2B5EF4-FFF2-40B4-BE49-F238E27FC236}">
                <a16:creationId xmlns:a16="http://schemas.microsoft.com/office/drawing/2014/main" id="{B9EEDC56-1D65-944F-9584-61DED43EB03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A3202CF-03E9-F947-86C5-E27B14C6377A}"/>
              </a:ext>
            </a:extLst>
          </p:cNvPr>
          <p:cNvSpPr>
            <a:spLocks noGrp="1"/>
          </p:cNvSpPr>
          <p:nvPr>
            <p:ph type="dt" sz="half" idx="10"/>
          </p:nvPr>
        </p:nvSpPr>
        <p:spPr/>
        <p:txBody>
          <a:bodyPr/>
          <a:lstStyle/>
          <a:p>
            <a:fld id="{F6709918-D4DD-C544-9F6C-CABB9B39A4B5}" type="datetime1">
              <a:rPr lang="en-IN" smtClean="0"/>
              <a:t>09/05/20</a:t>
            </a:fld>
            <a:endParaRPr lang="en-GB"/>
          </a:p>
        </p:txBody>
      </p:sp>
    </p:spTree>
    <p:extLst>
      <p:ext uri="{BB962C8B-B14F-4D97-AF65-F5344CB8AC3E}">
        <p14:creationId xmlns:p14="http://schemas.microsoft.com/office/powerpoint/2010/main" val="7338805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599" cy="5811838"/>
          </a:xfrm>
          <a:prstGeom prst="rect">
            <a:avLst/>
          </a:prstGeom>
        </p:spPr>
      </p:pic>
      <p:sp>
        <p:nvSpPr>
          <p:cNvPr id="3" name="Footer Placeholder 2">
            <a:extLst>
              <a:ext uri="{FF2B5EF4-FFF2-40B4-BE49-F238E27FC236}">
                <a16:creationId xmlns:a16="http://schemas.microsoft.com/office/drawing/2014/main" id="{22E1F21E-D339-E641-8CFC-A517A33A0087}"/>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CA3FFC9-5624-E84A-913F-7537F0AB7E8B}"/>
              </a:ext>
            </a:extLst>
          </p:cNvPr>
          <p:cNvSpPr>
            <a:spLocks noGrp="1"/>
          </p:cNvSpPr>
          <p:nvPr>
            <p:ph type="dt" sz="half" idx="10"/>
          </p:nvPr>
        </p:nvSpPr>
        <p:spPr/>
        <p:txBody>
          <a:bodyPr/>
          <a:lstStyle/>
          <a:p>
            <a:fld id="{D4D487CE-BE45-6142-AB9B-1016619398BB}" type="datetime1">
              <a:rPr lang="en-IN" smtClean="0"/>
              <a:t>09/05/20</a:t>
            </a:fld>
            <a:endParaRPr lang="en-GB"/>
          </a:p>
        </p:txBody>
      </p:sp>
    </p:spTree>
    <p:extLst>
      <p:ext uri="{BB962C8B-B14F-4D97-AF65-F5344CB8AC3E}">
        <p14:creationId xmlns:p14="http://schemas.microsoft.com/office/powerpoint/2010/main" val="17588556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a:t>
            </a:r>
          </a:p>
        </p:txBody>
      </p:sp>
      <p:sp>
        <p:nvSpPr>
          <p:cNvPr id="3" name="Content Placeholder 2"/>
          <p:cNvSpPr>
            <a:spLocks noGrp="1"/>
          </p:cNvSpPr>
          <p:nvPr>
            <p:ph idx="1"/>
          </p:nvPr>
        </p:nvSpPr>
        <p:spPr/>
        <p:txBody>
          <a:bodyPr/>
          <a:lstStyle/>
          <a:p>
            <a:r>
              <a:rPr lang="en-US" dirty="0" err="1"/>
              <a:t>Conda</a:t>
            </a:r>
            <a:r>
              <a:rPr lang="en-US" dirty="0"/>
              <a:t> install –c </a:t>
            </a:r>
            <a:r>
              <a:rPr lang="en-US" dirty="0" err="1"/>
              <a:t>conda</a:t>
            </a:r>
            <a:r>
              <a:rPr lang="en-US" dirty="0"/>
              <a:t>-forge Cassandra-driver</a:t>
            </a:r>
          </a:p>
        </p:txBody>
      </p:sp>
      <p:sp>
        <p:nvSpPr>
          <p:cNvPr id="4" name="Footer Placeholder 3">
            <a:extLst>
              <a:ext uri="{FF2B5EF4-FFF2-40B4-BE49-F238E27FC236}">
                <a16:creationId xmlns:a16="http://schemas.microsoft.com/office/drawing/2014/main" id="{2A16C1B0-3231-AF4D-88C3-8FC2D68DD90B}"/>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FE835F07-7A0F-DB43-BF7B-60BE049EF907}"/>
              </a:ext>
            </a:extLst>
          </p:cNvPr>
          <p:cNvSpPr>
            <a:spLocks noGrp="1"/>
          </p:cNvSpPr>
          <p:nvPr>
            <p:ph type="dt" sz="half" idx="10"/>
          </p:nvPr>
        </p:nvSpPr>
        <p:spPr/>
        <p:txBody>
          <a:bodyPr/>
          <a:lstStyle/>
          <a:p>
            <a:fld id="{DD2AE58E-A5BB-884C-A77D-469A49C7184A}" type="datetime1">
              <a:rPr lang="en-IN" smtClean="0"/>
              <a:t>09/05/20</a:t>
            </a:fld>
            <a:endParaRPr lang="en-GB"/>
          </a:p>
        </p:txBody>
      </p:sp>
    </p:spTree>
    <p:extLst>
      <p:ext uri="{BB962C8B-B14F-4D97-AF65-F5344CB8AC3E}">
        <p14:creationId xmlns:p14="http://schemas.microsoft.com/office/powerpoint/2010/main" val="416158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THINGS TO REMEMBER</a:t>
            </a:r>
          </a:p>
        </p:txBody>
      </p:sp>
      <p:sp>
        <p:nvSpPr>
          <p:cNvPr id="3" name="Content Placeholder 2"/>
          <p:cNvSpPr>
            <a:spLocks noGrp="1"/>
          </p:cNvSpPr>
          <p:nvPr>
            <p:ph idx="1"/>
          </p:nvPr>
        </p:nvSpPr>
        <p:spPr/>
        <p:txBody>
          <a:bodyPr/>
          <a:lstStyle/>
          <a:p>
            <a:r>
              <a:rPr lang="en-US" dirty="0"/>
              <a:t>GOSSIP</a:t>
            </a:r>
          </a:p>
          <a:p>
            <a:r>
              <a:rPr lang="en-US" dirty="0"/>
              <a:t>PARTITIONERS</a:t>
            </a:r>
          </a:p>
          <a:p>
            <a:r>
              <a:rPr lang="en-US" dirty="0"/>
              <a:t>SNITCHES</a:t>
            </a:r>
          </a:p>
          <a:p>
            <a:r>
              <a:rPr lang="en-US" dirty="0"/>
              <a:t>SSTABLES</a:t>
            </a:r>
          </a:p>
          <a:p>
            <a:r>
              <a:rPr lang="en-US" dirty="0"/>
              <a:t>TOMBSTONES</a:t>
            </a:r>
          </a:p>
          <a:p>
            <a:r>
              <a:rPr lang="en-US"/>
              <a:t>COMPACTIONS</a:t>
            </a:r>
          </a:p>
        </p:txBody>
      </p:sp>
      <p:sp>
        <p:nvSpPr>
          <p:cNvPr id="4" name="Footer Placeholder 3">
            <a:extLst>
              <a:ext uri="{FF2B5EF4-FFF2-40B4-BE49-F238E27FC236}">
                <a16:creationId xmlns:a16="http://schemas.microsoft.com/office/drawing/2014/main" id="{69CBF227-D8F6-764B-968F-8F2BF61FB80E}"/>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45C3523A-D9FB-6440-BB67-37EAEECA59D7}"/>
              </a:ext>
            </a:extLst>
          </p:cNvPr>
          <p:cNvSpPr>
            <a:spLocks noGrp="1"/>
          </p:cNvSpPr>
          <p:nvPr>
            <p:ph type="dt" sz="half" idx="10"/>
          </p:nvPr>
        </p:nvSpPr>
        <p:spPr/>
        <p:txBody>
          <a:bodyPr/>
          <a:lstStyle/>
          <a:p>
            <a:fld id="{8A204068-8A51-5A4D-AB15-1C71470F314F}" type="datetime1">
              <a:rPr lang="en-IN" smtClean="0"/>
              <a:t>09/05/20</a:t>
            </a:fld>
            <a:endParaRPr lang="en-GB"/>
          </a:p>
        </p:txBody>
      </p:sp>
    </p:spTree>
    <p:extLst>
      <p:ext uri="{BB962C8B-B14F-4D97-AF65-F5344CB8AC3E}">
        <p14:creationId xmlns:p14="http://schemas.microsoft.com/office/powerpoint/2010/main" val="2385034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Keys in Cassandra</a:t>
            </a:r>
          </a:p>
        </p:txBody>
      </p:sp>
      <p:sp>
        <p:nvSpPr>
          <p:cNvPr id="3" name="Content Placeholder 2"/>
          <p:cNvSpPr>
            <a:spLocks noGrp="1"/>
          </p:cNvSpPr>
          <p:nvPr>
            <p:ph idx="1"/>
          </p:nvPr>
        </p:nvSpPr>
        <p:spPr/>
        <p:txBody>
          <a:bodyPr>
            <a:normAutofit fontScale="70000" lnSpcReduction="20000"/>
          </a:bodyPr>
          <a:lstStyle/>
          <a:p>
            <a:r>
              <a:rPr lang="en-US" b="1" dirty="0"/>
              <a:t>Primary key</a:t>
            </a:r>
            <a:r>
              <a:rPr lang="en-US" dirty="0"/>
              <a:t>: This is the column or a group of columns that uniquely defines a </a:t>
            </a:r>
            <a:r>
              <a:rPr lang="en-US" dirty="0" err="1"/>
              <a:t>rowof</a:t>
            </a:r>
            <a:r>
              <a:rPr lang="en-US" dirty="0"/>
              <a:t> the CQL table.</a:t>
            </a:r>
          </a:p>
          <a:p>
            <a:r>
              <a:rPr lang="en-US" b="1" dirty="0"/>
              <a:t>Composite key</a:t>
            </a:r>
            <a:r>
              <a:rPr lang="en-US" dirty="0"/>
              <a:t>: This is a type of primary key that is made up of more than one column. Sometimes, the composite key is also referred to as the compound key.</a:t>
            </a:r>
          </a:p>
          <a:p>
            <a:r>
              <a:rPr lang="en-US" b="1" dirty="0"/>
              <a:t>Partition key</a:t>
            </a:r>
            <a:r>
              <a:rPr lang="en-US" dirty="0"/>
              <a:t>: Cassandra’s internal data representation is large rows with a unique key called row key. It uses these row key values to distribute data across cluster nodes. Since these row keys are used to partition data, they as called partition keys. When you define a table with a simple key, that key is the partition key. If you define a table with a composite key, the first term of that composite key works as the partition key. This means all the CQL rows with the same partition key lives on one machine.</a:t>
            </a:r>
          </a:p>
          <a:p>
            <a:r>
              <a:rPr lang="en-US" b="1" dirty="0"/>
              <a:t>Clustering key</a:t>
            </a:r>
            <a:r>
              <a:rPr lang="en-US" dirty="0"/>
              <a:t>: This is the column that tells Cassandra how the data within a partition is ordered (or clustered). This essentially provides presorted retrieval if you know what order you want your data to be retrieve in.</a:t>
            </a:r>
          </a:p>
          <a:p>
            <a:r>
              <a:rPr lang="en-US" b="1" dirty="0"/>
              <a:t>Composite partition key</a:t>
            </a:r>
            <a:r>
              <a:rPr lang="en-US" dirty="0"/>
              <a:t>: Optionally, CQL lets you define a composite partition key (the first part of a composite key). This key helps you distribute data across nodes if any part of the composite partition key differs</a:t>
            </a:r>
          </a:p>
        </p:txBody>
      </p:sp>
      <p:sp>
        <p:nvSpPr>
          <p:cNvPr id="4" name="Footer Placeholder 3">
            <a:extLst>
              <a:ext uri="{FF2B5EF4-FFF2-40B4-BE49-F238E27FC236}">
                <a16:creationId xmlns:a16="http://schemas.microsoft.com/office/drawing/2014/main" id="{43A05C0E-1F02-294B-A421-30AB53DCA69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BD6F2532-DA9B-2B4C-A4AE-F8D791526696}"/>
              </a:ext>
            </a:extLst>
          </p:cNvPr>
          <p:cNvSpPr>
            <a:spLocks noGrp="1"/>
          </p:cNvSpPr>
          <p:nvPr>
            <p:ph type="dt" sz="half" idx="10"/>
          </p:nvPr>
        </p:nvSpPr>
        <p:spPr/>
        <p:txBody>
          <a:bodyPr/>
          <a:lstStyle/>
          <a:p>
            <a:fld id="{677EA02F-E62B-1546-8BE4-27C07050C02C}" type="datetime1">
              <a:rPr lang="en-IN" smtClean="0"/>
              <a:t>09/05/20</a:t>
            </a:fld>
            <a:endParaRPr lang="en-GB"/>
          </a:p>
        </p:txBody>
      </p:sp>
    </p:spTree>
    <p:extLst>
      <p:ext uri="{BB962C8B-B14F-4D97-AF65-F5344CB8AC3E}">
        <p14:creationId xmlns:p14="http://schemas.microsoft.com/office/powerpoint/2010/main" val="250691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p:txBody>
          <a:bodyPr/>
          <a:lstStyle/>
          <a:p>
            <a:r>
              <a:rPr lang="en-US" dirty="0"/>
              <a:t>CREATE TABLE customers (id </a:t>
            </a:r>
            <a:r>
              <a:rPr lang="en-US" dirty="0" err="1"/>
              <a:t>uuid,email</a:t>
            </a:r>
            <a:r>
              <a:rPr lang="en-US" dirty="0"/>
              <a:t> text,</a:t>
            </a:r>
          </a:p>
          <a:p>
            <a:pPr marL="0" indent="0">
              <a:buNone/>
            </a:pPr>
            <a:r>
              <a:rPr lang="en-US" dirty="0"/>
              <a:t>  PRIMARY KEY (id))</a:t>
            </a:r>
          </a:p>
          <a:p>
            <a:pPr marL="0" indent="0">
              <a:buNone/>
            </a:pPr>
            <a:endParaRPr lang="en-US" dirty="0"/>
          </a:p>
          <a:p>
            <a:r>
              <a:rPr lang="en-US" i="1" dirty="0"/>
              <a:t>In the preceding example, id is the primary key and also the partition key. There is no clustering. It is a simple key</a:t>
            </a:r>
          </a:p>
        </p:txBody>
      </p:sp>
      <p:sp>
        <p:nvSpPr>
          <p:cNvPr id="4" name="Footer Placeholder 3">
            <a:extLst>
              <a:ext uri="{FF2B5EF4-FFF2-40B4-BE49-F238E27FC236}">
                <a16:creationId xmlns:a16="http://schemas.microsoft.com/office/drawing/2014/main" id="{9A1108A3-E962-E143-B204-A97FC5877C6C}"/>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B890C25F-BE09-0F4E-B71A-A809F3FA8E6E}"/>
              </a:ext>
            </a:extLst>
          </p:cNvPr>
          <p:cNvSpPr>
            <a:spLocks noGrp="1"/>
          </p:cNvSpPr>
          <p:nvPr>
            <p:ph type="dt" sz="half" idx="10"/>
          </p:nvPr>
        </p:nvSpPr>
        <p:spPr/>
        <p:txBody>
          <a:bodyPr/>
          <a:lstStyle/>
          <a:p>
            <a:fld id="{688D7E2B-7A7B-7149-88A6-8E8503EBCDE6}" type="datetime1">
              <a:rPr lang="en-IN" smtClean="0"/>
              <a:t>09/05/20</a:t>
            </a:fld>
            <a:endParaRPr lang="en-GB"/>
          </a:p>
        </p:txBody>
      </p:sp>
    </p:spTree>
    <p:extLst>
      <p:ext uri="{BB962C8B-B14F-4D97-AF65-F5344CB8AC3E}">
        <p14:creationId xmlns:p14="http://schemas.microsoft.com/office/powerpoint/2010/main" val="287346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a:t>
            </a:r>
          </a:p>
        </p:txBody>
      </p:sp>
      <p:sp>
        <p:nvSpPr>
          <p:cNvPr id="3" name="Content Placeholder 2"/>
          <p:cNvSpPr>
            <a:spLocks noGrp="1"/>
          </p:cNvSpPr>
          <p:nvPr>
            <p:ph idx="1"/>
          </p:nvPr>
        </p:nvSpPr>
        <p:spPr/>
        <p:txBody>
          <a:bodyPr>
            <a:normAutofit/>
          </a:bodyPr>
          <a:lstStyle/>
          <a:p>
            <a:r>
              <a:rPr lang="en-US" dirty="0"/>
              <a:t>CREATE TABLE </a:t>
            </a:r>
            <a:r>
              <a:rPr lang="en-US" dirty="0" err="1"/>
              <a:t>country_states</a:t>
            </a:r>
            <a:r>
              <a:rPr lang="en-US" dirty="0"/>
              <a:t> (country </a:t>
            </a:r>
            <a:r>
              <a:rPr lang="en-US" dirty="0" err="1"/>
              <a:t>text,state</a:t>
            </a:r>
            <a:r>
              <a:rPr lang="en-US" dirty="0"/>
              <a:t> text,</a:t>
            </a:r>
          </a:p>
          <a:p>
            <a:pPr marL="0" indent="0">
              <a:buNone/>
            </a:pPr>
            <a:r>
              <a:rPr lang="en-US" dirty="0"/>
              <a:t>   population </a:t>
            </a:r>
            <a:r>
              <a:rPr lang="en-US" dirty="0" err="1"/>
              <a:t>int,PRIMARY</a:t>
            </a:r>
            <a:r>
              <a:rPr lang="en-US" dirty="0"/>
              <a:t> KEY (country, state))</a:t>
            </a:r>
          </a:p>
          <a:p>
            <a:pPr marL="0" indent="0">
              <a:buNone/>
            </a:pPr>
            <a:endParaRPr lang="en-US" dirty="0"/>
          </a:p>
          <a:p>
            <a:r>
              <a:rPr lang="en-US" i="1" dirty="0"/>
              <a:t>In the preceding example, we have a composite key that uses country and state to uniquely define a CQL row. The country column is the partition key, so all the rows with the same country node will belong to the same node/machine. The rows within a partition will be sorted by the state names. So, when you query for states in the US, you will encounter the row with California before the one with New York</a:t>
            </a:r>
          </a:p>
        </p:txBody>
      </p:sp>
      <p:sp>
        <p:nvSpPr>
          <p:cNvPr id="4" name="Footer Placeholder 3">
            <a:extLst>
              <a:ext uri="{FF2B5EF4-FFF2-40B4-BE49-F238E27FC236}">
                <a16:creationId xmlns:a16="http://schemas.microsoft.com/office/drawing/2014/main" id="{F2BB00E5-B712-274A-916B-5016F6DC6368}"/>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5E13D946-F7E1-214F-ACB5-5ABB0DF7196C}"/>
              </a:ext>
            </a:extLst>
          </p:cNvPr>
          <p:cNvSpPr>
            <a:spLocks noGrp="1"/>
          </p:cNvSpPr>
          <p:nvPr>
            <p:ph type="dt" sz="half" idx="10"/>
          </p:nvPr>
        </p:nvSpPr>
        <p:spPr/>
        <p:txBody>
          <a:bodyPr/>
          <a:lstStyle/>
          <a:p>
            <a:fld id="{4189471E-2B40-8345-88F5-54FEADB1683D}" type="datetime1">
              <a:rPr lang="en-IN" smtClean="0"/>
              <a:t>09/05/20</a:t>
            </a:fld>
            <a:endParaRPr lang="en-GB"/>
          </a:p>
        </p:txBody>
      </p:sp>
    </p:spTree>
    <p:extLst>
      <p:ext uri="{BB962C8B-B14F-4D97-AF65-F5344CB8AC3E}">
        <p14:creationId xmlns:p14="http://schemas.microsoft.com/office/powerpoint/2010/main" val="2206661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a:t>
            </a:r>
          </a:p>
        </p:txBody>
      </p:sp>
      <p:sp>
        <p:nvSpPr>
          <p:cNvPr id="3" name="Content Placeholder 2"/>
          <p:cNvSpPr>
            <a:spLocks noGrp="1"/>
          </p:cNvSpPr>
          <p:nvPr>
            <p:ph idx="1"/>
          </p:nvPr>
        </p:nvSpPr>
        <p:spPr/>
        <p:txBody>
          <a:bodyPr>
            <a:normAutofit/>
          </a:bodyPr>
          <a:lstStyle/>
          <a:p>
            <a:r>
              <a:rPr lang="en-US" dirty="0"/>
              <a:t>CREATE TABLE </a:t>
            </a:r>
            <a:r>
              <a:rPr lang="en-US" dirty="0" err="1"/>
              <a:t>country_chiefs</a:t>
            </a:r>
            <a:r>
              <a:rPr lang="en-US" dirty="0"/>
              <a:t> (country </a:t>
            </a:r>
            <a:r>
              <a:rPr lang="en-US" dirty="0" err="1"/>
              <a:t>text,prez_name</a:t>
            </a:r>
            <a:r>
              <a:rPr lang="en-US" dirty="0"/>
              <a:t> </a:t>
            </a:r>
            <a:r>
              <a:rPr lang="en-US" dirty="0" err="1"/>
              <a:t>text,num_states</a:t>
            </a:r>
            <a:r>
              <a:rPr lang="en-US" dirty="0"/>
              <a:t> </a:t>
            </a:r>
            <a:r>
              <a:rPr lang="en-US" dirty="0" err="1"/>
              <a:t>int,capital</a:t>
            </a:r>
            <a:r>
              <a:rPr lang="en-US" dirty="0"/>
              <a:t> </a:t>
            </a:r>
            <a:r>
              <a:rPr lang="en-US" dirty="0" err="1"/>
              <a:t>text,ruling_year</a:t>
            </a:r>
            <a:r>
              <a:rPr lang="en-US" dirty="0"/>
              <a:t> </a:t>
            </a:r>
            <a:r>
              <a:rPr lang="en-US" dirty="0" err="1"/>
              <a:t>int,PRIMARY</a:t>
            </a:r>
            <a:r>
              <a:rPr lang="en-US" dirty="0"/>
              <a:t> KEY ((country, </a:t>
            </a:r>
            <a:r>
              <a:rPr lang="en-US" dirty="0" err="1"/>
              <a:t>prez_name</a:t>
            </a:r>
            <a:r>
              <a:rPr lang="en-US" dirty="0"/>
              <a:t>), </a:t>
            </a:r>
            <a:r>
              <a:rPr lang="en-US" dirty="0" err="1"/>
              <a:t>num_states</a:t>
            </a:r>
            <a:r>
              <a:rPr lang="en-US" dirty="0"/>
              <a:t>, capital))</a:t>
            </a:r>
          </a:p>
          <a:p>
            <a:endParaRPr lang="en-US" dirty="0"/>
          </a:p>
          <a:p>
            <a:r>
              <a:rPr lang="en-US" i="1" dirty="0"/>
              <a:t>The preceding example has a composite key involving four columns: country, </a:t>
            </a:r>
            <a:r>
              <a:rPr lang="en-US" i="1" dirty="0" err="1"/>
              <a:t>prez_name</a:t>
            </a:r>
            <a:r>
              <a:rPr lang="en-US" i="1" dirty="0"/>
              <a:t>, </a:t>
            </a:r>
            <a:r>
              <a:rPr lang="en-US" i="1" dirty="0" err="1"/>
              <a:t>num_states</a:t>
            </a:r>
            <a:r>
              <a:rPr lang="en-US" i="1" dirty="0"/>
              <a:t>, and capital, with country and </a:t>
            </a:r>
            <a:r>
              <a:rPr lang="en-US" i="1" dirty="0" err="1"/>
              <a:t>prez_name</a:t>
            </a:r>
            <a:r>
              <a:rPr lang="en-US" i="1" dirty="0"/>
              <a:t> constituting composite partition key. </a:t>
            </a:r>
          </a:p>
          <a:p>
            <a:r>
              <a:rPr lang="en-US" i="1" dirty="0"/>
              <a:t>This means the rows with the same country but different president will be in a different partition. Rows will be ordered by the number of states followed by the capital name</a:t>
            </a:r>
          </a:p>
        </p:txBody>
      </p:sp>
      <p:sp>
        <p:nvSpPr>
          <p:cNvPr id="4" name="Footer Placeholder 3">
            <a:extLst>
              <a:ext uri="{FF2B5EF4-FFF2-40B4-BE49-F238E27FC236}">
                <a16:creationId xmlns:a16="http://schemas.microsoft.com/office/drawing/2014/main" id="{FC44640F-62D7-3440-9800-13B4EBCE8174}"/>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57AE27DC-11AD-C546-BC8E-ECF57B278CFC}"/>
              </a:ext>
            </a:extLst>
          </p:cNvPr>
          <p:cNvSpPr>
            <a:spLocks noGrp="1"/>
          </p:cNvSpPr>
          <p:nvPr>
            <p:ph type="dt" sz="half" idx="10"/>
          </p:nvPr>
        </p:nvSpPr>
        <p:spPr/>
        <p:txBody>
          <a:bodyPr/>
          <a:lstStyle/>
          <a:p>
            <a:fld id="{428809BD-106A-2C42-B96C-A571A8640AEB}" type="datetime1">
              <a:rPr lang="en-IN" smtClean="0"/>
              <a:t>09/05/20</a:t>
            </a:fld>
            <a:endParaRPr lang="en-GB"/>
          </a:p>
        </p:txBody>
      </p:sp>
    </p:spTree>
    <p:extLst>
      <p:ext uri="{BB962C8B-B14F-4D97-AF65-F5344CB8AC3E}">
        <p14:creationId xmlns:p14="http://schemas.microsoft.com/office/powerpoint/2010/main" val="4133012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Cassandra</a:t>
            </a:r>
          </a:p>
        </p:txBody>
      </p:sp>
      <p:sp>
        <p:nvSpPr>
          <p:cNvPr id="3" name="Content Placeholder 2"/>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A63957D-DC5B-9D40-A3BD-158E21C6065E}"/>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15F7974-B2BD-2E4F-B06E-B6EC3D9E3CF5}"/>
              </a:ext>
            </a:extLst>
          </p:cNvPr>
          <p:cNvSpPr>
            <a:spLocks noGrp="1"/>
          </p:cNvSpPr>
          <p:nvPr>
            <p:ph type="dt" sz="half" idx="10"/>
          </p:nvPr>
        </p:nvSpPr>
        <p:spPr/>
        <p:txBody>
          <a:bodyPr/>
          <a:lstStyle/>
          <a:p>
            <a:fld id="{B0E385F5-D611-604B-AF81-E9EB89EDB199}" type="datetime1">
              <a:rPr lang="en-IN" smtClean="0"/>
              <a:t>09/05/20</a:t>
            </a:fld>
            <a:endParaRPr lang="en-GB"/>
          </a:p>
        </p:txBody>
      </p:sp>
    </p:spTree>
    <p:extLst>
      <p:ext uri="{BB962C8B-B14F-4D97-AF65-F5344CB8AC3E}">
        <p14:creationId xmlns:p14="http://schemas.microsoft.com/office/powerpoint/2010/main" val="93991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943099" y="288758"/>
            <a:ext cx="10305801" cy="5888205"/>
          </a:xfrm>
          <a:prstGeom prst="rect">
            <a:avLst/>
          </a:prstGeom>
          <a:noFill/>
          <a:ln w="9525">
            <a:noFill/>
            <a:miter lim="800000"/>
            <a:headEnd/>
            <a:tailEnd/>
          </a:ln>
          <a:effectLst/>
        </p:spPr>
      </p:pic>
      <p:sp>
        <p:nvSpPr>
          <p:cNvPr id="3" name="Footer Placeholder 2">
            <a:extLst>
              <a:ext uri="{FF2B5EF4-FFF2-40B4-BE49-F238E27FC236}">
                <a16:creationId xmlns:a16="http://schemas.microsoft.com/office/drawing/2014/main" id="{D87B170B-38F5-DD40-9056-473B0EE8EC64}"/>
              </a:ext>
            </a:extLst>
          </p:cNvPr>
          <p:cNvSpPr>
            <a:spLocks noGrp="1"/>
          </p:cNvSpPr>
          <p:nvPr>
            <p:ph type="ftr" sz="quarter" idx="11"/>
          </p:nvPr>
        </p:nvSpPr>
        <p:spPr/>
        <p:txBody>
          <a:bodyPr/>
          <a:lstStyle/>
          <a:p>
            <a:endParaRPr lang="en-GB"/>
          </a:p>
        </p:txBody>
      </p:sp>
      <p:sp>
        <p:nvSpPr>
          <p:cNvPr id="4" name="Date Placeholder 3">
            <a:extLst>
              <a:ext uri="{FF2B5EF4-FFF2-40B4-BE49-F238E27FC236}">
                <a16:creationId xmlns:a16="http://schemas.microsoft.com/office/drawing/2014/main" id="{0EBACA30-CC1A-514C-AB47-FDD1CE2A9EF8}"/>
              </a:ext>
            </a:extLst>
          </p:cNvPr>
          <p:cNvSpPr>
            <a:spLocks noGrp="1"/>
          </p:cNvSpPr>
          <p:nvPr>
            <p:ph type="dt" sz="half" idx="10"/>
          </p:nvPr>
        </p:nvSpPr>
        <p:spPr/>
        <p:txBody>
          <a:bodyPr/>
          <a:lstStyle/>
          <a:p>
            <a:fld id="{15570183-6B4D-624B-A7CF-3310D695981B}" type="datetime1">
              <a:rPr lang="en-IN" smtClean="0"/>
              <a:t>09/05/20</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IN ACTION</a:t>
            </a:r>
          </a:p>
        </p:txBody>
      </p:sp>
      <p:pic>
        <p:nvPicPr>
          <p:cNvPr id="4" name="Content Placeholder 3"/>
          <p:cNvPicPr>
            <a:picLocks noGrp="1" noChangeAspect="1"/>
          </p:cNvPicPr>
          <p:nvPr>
            <p:ph idx="1"/>
          </p:nvPr>
        </p:nvPicPr>
        <p:blipFill>
          <a:blip r:embed="rId2"/>
          <a:stretch>
            <a:fillRect/>
          </a:stretch>
        </p:blipFill>
        <p:spPr>
          <a:xfrm>
            <a:off x="2065563" y="1690688"/>
            <a:ext cx="8017329" cy="4538662"/>
          </a:xfrm>
          <a:prstGeom prst="rect">
            <a:avLst/>
          </a:prstGeom>
        </p:spPr>
      </p:pic>
      <p:sp>
        <p:nvSpPr>
          <p:cNvPr id="3" name="Footer Placeholder 2">
            <a:extLst>
              <a:ext uri="{FF2B5EF4-FFF2-40B4-BE49-F238E27FC236}">
                <a16:creationId xmlns:a16="http://schemas.microsoft.com/office/drawing/2014/main" id="{F1984AC9-1E70-304C-A7BA-15102FB76915}"/>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0F15FCD2-2622-0B48-B328-487D6680F647}"/>
              </a:ext>
            </a:extLst>
          </p:cNvPr>
          <p:cNvSpPr>
            <a:spLocks noGrp="1"/>
          </p:cNvSpPr>
          <p:nvPr>
            <p:ph type="dt" sz="half" idx="10"/>
          </p:nvPr>
        </p:nvSpPr>
        <p:spPr/>
        <p:txBody>
          <a:bodyPr/>
          <a:lstStyle/>
          <a:p>
            <a:fld id="{857C25BB-3842-6143-AE4C-69DF6B0E7614}" type="datetime1">
              <a:rPr lang="en-IN" smtClean="0"/>
              <a:t>09/05/20</a:t>
            </a:fld>
            <a:endParaRPr lang="en-GB"/>
          </a:p>
        </p:txBody>
      </p:sp>
    </p:spTree>
    <p:extLst>
      <p:ext uri="{BB962C8B-B14F-4D97-AF65-F5344CB8AC3E}">
        <p14:creationId xmlns:p14="http://schemas.microsoft.com/office/powerpoint/2010/main" val="720069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not going to learn about her </a:t>
            </a:r>
            <a:r>
              <a:rPr lang="en-US" dirty="0">
                <a:sym typeface="Wingdings" panose="05000000000000000000" pitchFamily="2" charset="2"/>
              </a:rPr>
              <a:t></a:t>
            </a:r>
            <a:endParaRPr lang="en-US" dirty="0"/>
          </a:p>
        </p:txBody>
      </p:sp>
      <p:pic>
        <p:nvPicPr>
          <p:cNvPr id="4" name="Content Placeholder 3"/>
          <p:cNvPicPr>
            <a:picLocks noGrp="1" noChangeAspect="1"/>
          </p:cNvPicPr>
          <p:nvPr>
            <p:ph idx="1"/>
          </p:nvPr>
        </p:nvPicPr>
        <p:blipFill>
          <a:blip r:embed="rId2"/>
          <a:stretch>
            <a:fillRect/>
          </a:stretch>
        </p:blipFill>
        <p:spPr>
          <a:xfrm>
            <a:off x="4375373" y="1825625"/>
            <a:ext cx="3441254" cy="4351338"/>
          </a:xfrm>
          <a:prstGeom prst="rect">
            <a:avLst/>
          </a:prstGeom>
        </p:spPr>
      </p:pic>
      <p:sp>
        <p:nvSpPr>
          <p:cNvPr id="5" name="Footer Placeholder 4">
            <a:extLst>
              <a:ext uri="{FF2B5EF4-FFF2-40B4-BE49-F238E27FC236}">
                <a16:creationId xmlns:a16="http://schemas.microsoft.com/office/drawing/2014/main" id="{3F8DF315-7883-6D41-B0F6-B68037B55179}"/>
              </a:ext>
            </a:extLst>
          </p:cNvPr>
          <p:cNvSpPr>
            <a:spLocks noGrp="1"/>
          </p:cNvSpPr>
          <p:nvPr>
            <p:ph type="ftr" sz="quarter" idx="11"/>
          </p:nvPr>
        </p:nvSpPr>
        <p:spPr/>
        <p:txBody>
          <a:bodyPr/>
          <a:lstStyle/>
          <a:p>
            <a:endParaRPr lang="en-GB"/>
          </a:p>
        </p:txBody>
      </p:sp>
      <p:sp>
        <p:nvSpPr>
          <p:cNvPr id="7" name="Date Placeholder 6">
            <a:extLst>
              <a:ext uri="{FF2B5EF4-FFF2-40B4-BE49-F238E27FC236}">
                <a16:creationId xmlns:a16="http://schemas.microsoft.com/office/drawing/2014/main" id="{EFB9A7CF-7322-7544-85E3-02FB32843D4F}"/>
              </a:ext>
            </a:extLst>
          </p:cNvPr>
          <p:cNvSpPr>
            <a:spLocks noGrp="1"/>
          </p:cNvSpPr>
          <p:nvPr>
            <p:ph type="dt" sz="half" idx="10"/>
          </p:nvPr>
        </p:nvSpPr>
        <p:spPr/>
        <p:txBody>
          <a:bodyPr/>
          <a:lstStyle/>
          <a:p>
            <a:fld id="{8F3856BB-F546-5F46-A722-75CEFF1B3145}" type="datetime1">
              <a:rPr lang="en-IN" smtClean="0"/>
              <a:t>09/05/20</a:t>
            </a:fld>
            <a:endParaRPr lang="en-GB"/>
          </a:p>
        </p:txBody>
      </p:sp>
    </p:spTree>
    <p:extLst>
      <p:ext uri="{BB962C8B-B14F-4D97-AF65-F5344CB8AC3E}">
        <p14:creationId xmlns:p14="http://schemas.microsoft.com/office/powerpoint/2010/main" val="4195495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BACKEND OF SIMPLE BLOGGING APP</a:t>
            </a:r>
          </a:p>
        </p:txBody>
      </p:sp>
      <p:sp>
        <p:nvSpPr>
          <p:cNvPr id="3" name="Content Placeholder 2"/>
          <p:cNvSpPr>
            <a:spLocks noGrp="1"/>
          </p:cNvSpPr>
          <p:nvPr>
            <p:ph idx="1"/>
          </p:nvPr>
        </p:nvSpPr>
        <p:spPr/>
        <p:txBody>
          <a:bodyPr/>
          <a:lstStyle/>
          <a:p>
            <a:r>
              <a:rPr lang="en-US" dirty="0"/>
              <a:t>Create a blogging account</a:t>
            </a:r>
          </a:p>
          <a:p>
            <a:r>
              <a:rPr lang="en-US" dirty="0"/>
              <a:t>Publish posts</a:t>
            </a:r>
          </a:p>
          <a:p>
            <a:r>
              <a:rPr lang="en-US" dirty="0"/>
              <a:t>Tag the posts, and posts can be searched using those tags</a:t>
            </a:r>
          </a:p>
          <a:p>
            <a:r>
              <a:rPr lang="en-US" dirty="0"/>
              <a:t>Have people comment on those posts</a:t>
            </a:r>
          </a:p>
          <a:p>
            <a:r>
              <a:rPr lang="en-US" dirty="0"/>
              <a:t>Have people </a:t>
            </a:r>
            <a:r>
              <a:rPr lang="en-US" dirty="0" err="1"/>
              <a:t>upvote</a:t>
            </a:r>
            <a:r>
              <a:rPr lang="en-US" dirty="0"/>
              <a:t> or </a:t>
            </a:r>
            <a:r>
              <a:rPr lang="en-US" dirty="0" err="1"/>
              <a:t>downvote</a:t>
            </a:r>
            <a:r>
              <a:rPr lang="en-US" dirty="0"/>
              <a:t> a post or a comment</a:t>
            </a:r>
          </a:p>
        </p:txBody>
      </p:sp>
      <p:sp>
        <p:nvSpPr>
          <p:cNvPr id="4" name="Footer Placeholder 3">
            <a:extLst>
              <a:ext uri="{FF2B5EF4-FFF2-40B4-BE49-F238E27FC236}">
                <a16:creationId xmlns:a16="http://schemas.microsoft.com/office/drawing/2014/main" id="{4B5128AD-8F21-9242-B3C4-8695F070AC64}"/>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94BF7F4-FBD4-6646-804E-6DCAB71BC2CD}"/>
              </a:ext>
            </a:extLst>
          </p:cNvPr>
          <p:cNvSpPr>
            <a:spLocks noGrp="1"/>
          </p:cNvSpPr>
          <p:nvPr>
            <p:ph type="dt" sz="half" idx="10"/>
          </p:nvPr>
        </p:nvSpPr>
        <p:spPr/>
        <p:txBody>
          <a:bodyPr/>
          <a:lstStyle/>
          <a:p>
            <a:fld id="{14252075-27EE-EB4D-B0C3-822556F51708}" type="datetime1">
              <a:rPr lang="en-IN" smtClean="0"/>
              <a:t>09/05/20</a:t>
            </a:fld>
            <a:endParaRPr lang="en-GB"/>
          </a:p>
        </p:txBody>
      </p:sp>
    </p:spTree>
    <p:extLst>
      <p:ext uri="{BB962C8B-B14F-4D97-AF65-F5344CB8AC3E}">
        <p14:creationId xmlns:p14="http://schemas.microsoft.com/office/powerpoint/2010/main" val="212272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MODELLING</a:t>
            </a:r>
          </a:p>
        </p:txBody>
      </p:sp>
      <p:pic>
        <p:nvPicPr>
          <p:cNvPr id="4" name="Content Placeholder 3"/>
          <p:cNvPicPr>
            <a:picLocks noGrp="1" noChangeAspect="1"/>
          </p:cNvPicPr>
          <p:nvPr>
            <p:ph idx="1"/>
          </p:nvPr>
        </p:nvPicPr>
        <p:blipFill>
          <a:blip r:embed="rId2"/>
          <a:stretch>
            <a:fillRect/>
          </a:stretch>
        </p:blipFill>
        <p:spPr>
          <a:xfrm>
            <a:off x="898071" y="1624693"/>
            <a:ext cx="10360479" cy="4645478"/>
          </a:xfrm>
          <a:prstGeom prst="rect">
            <a:avLst/>
          </a:prstGeom>
        </p:spPr>
      </p:pic>
      <p:sp>
        <p:nvSpPr>
          <p:cNvPr id="3" name="Footer Placeholder 2">
            <a:extLst>
              <a:ext uri="{FF2B5EF4-FFF2-40B4-BE49-F238E27FC236}">
                <a16:creationId xmlns:a16="http://schemas.microsoft.com/office/drawing/2014/main" id="{229A46D0-F40C-4344-9E67-060889419460}"/>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7E87C4FE-A9EE-BC42-B11C-1C29E3FF2327}"/>
              </a:ext>
            </a:extLst>
          </p:cNvPr>
          <p:cNvSpPr>
            <a:spLocks noGrp="1"/>
          </p:cNvSpPr>
          <p:nvPr>
            <p:ph type="dt" sz="half" idx="10"/>
          </p:nvPr>
        </p:nvSpPr>
        <p:spPr/>
        <p:txBody>
          <a:bodyPr/>
          <a:lstStyle/>
          <a:p>
            <a:fld id="{AC85CC53-C595-824C-B6A6-C74C2F176E51}" type="datetime1">
              <a:rPr lang="en-IN" smtClean="0"/>
              <a:t>09/05/20</a:t>
            </a:fld>
            <a:endParaRPr lang="en-GB"/>
          </a:p>
        </p:txBody>
      </p:sp>
    </p:spTree>
    <p:extLst>
      <p:ext uri="{BB962C8B-B14F-4D97-AF65-F5344CB8AC3E}">
        <p14:creationId xmlns:p14="http://schemas.microsoft.com/office/powerpoint/2010/main" val="3665107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THINKING:</a:t>
            </a:r>
          </a:p>
        </p:txBody>
      </p:sp>
      <p:sp>
        <p:nvSpPr>
          <p:cNvPr id="3" name="Content Placeholder 2"/>
          <p:cNvSpPr>
            <a:spLocks noGrp="1"/>
          </p:cNvSpPr>
          <p:nvPr>
            <p:ph idx="1"/>
          </p:nvPr>
        </p:nvSpPr>
        <p:spPr/>
        <p:txBody>
          <a:bodyPr>
            <a:normAutofit lnSpcReduction="10000"/>
          </a:bodyPr>
          <a:lstStyle/>
          <a:p>
            <a:r>
              <a:rPr lang="en-US" dirty="0"/>
              <a:t>We need a blogs table to store the blog name and other global information, such as the blogger’s username and password</a:t>
            </a:r>
          </a:p>
          <a:p>
            <a:r>
              <a:rPr lang="en-US" dirty="0"/>
              <a:t>We will have to pull posts for the blog, ideally, sorted in reverse chronological order</a:t>
            </a:r>
          </a:p>
          <a:p>
            <a:r>
              <a:rPr lang="en-US" dirty="0"/>
              <a:t>We will also have to pull all the comments for each post, when we see the post page</a:t>
            </a:r>
          </a:p>
          <a:p>
            <a:r>
              <a:rPr lang="en-US" dirty="0"/>
              <a:t>We will have to maintain tags in such a way that tags can be used to pull all the posts with the same tag</a:t>
            </a:r>
          </a:p>
          <a:p>
            <a:r>
              <a:rPr lang="en-US" dirty="0"/>
              <a:t>We will also have to have counters for the </a:t>
            </a:r>
            <a:r>
              <a:rPr lang="en-US" dirty="0" err="1"/>
              <a:t>upvotes</a:t>
            </a:r>
            <a:r>
              <a:rPr lang="en-US" dirty="0"/>
              <a:t> and </a:t>
            </a:r>
            <a:r>
              <a:rPr lang="en-US" dirty="0" err="1"/>
              <a:t>downvotes</a:t>
            </a:r>
            <a:r>
              <a:rPr lang="en-US" dirty="0"/>
              <a:t> for posts and comments</a:t>
            </a:r>
          </a:p>
        </p:txBody>
      </p:sp>
      <p:sp>
        <p:nvSpPr>
          <p:cNvPr id="4" name="Footer Placeholder 3">
            <a:extLst>
              <a:ext uri="{FF2B5EF4-FFF2-40B4-BE49-F238E27FC236}">
                <a16:creationId xmlns:a16="http://schemas.microsoft.com/office/drawing/2014/main" id="{F90E0B6B-E536-7F46-9F7A-84D200FF758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D3387E8-B8D5-CF41-868C-544332FFE21B}"/>
              </a:ext>
            </a:extLst>
          </p:cNvPr>
          <p:cNvSpPr>
            <a:spLocks noGrp="1"/>
          </p:cNvSpPr>
          <p:nvPr>
            <p:ph type="dt" sz="half" idx="10"/>
          </p:nvPr>
        </p:nvSpPr>
        <p:spPr/>
        <p:txBody>
          <a:bodyPr/>
          <a:lstStyle/>
          <a:p>
            <a:fld id="{BACBE259-388C-E740-B694-786C99D6198D}" type="datetime1">
              <a:rPr lang="en-IN" smtClean="0"/>
              <a:t>09/05/20</a:t>
            </a:fld>
            <a:endParaRPr lang="en-GB"/>
          </a:p>
        </p:txBody>
      </p:sp>
    </p:spTree>
    <p:extLst>
      <p:ext uri="{BB962C8B-B14F-4D97-AF65-F5344CB8AC3E}">
        <p14:creationId xmlns:p14="http://schemas.microsoft.com/office/powerpoint/2010/main" val="1874724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err="1"/>
              <a:t>cqlsh</a:t>
            </a:r>
            <a:r>
              <a:rPr lang="en-US" dirty="0"/>
              <a:t>&gt; CREATE KEYSPACE weblog WITH REPLICATION = {'class': '</a:t>
            </a:r>
            <a:r>
              <a:rPr lang="en-US" dirty="0" err="1"/>
              <a:t>SimpleStrategy</a:t>
            </a:r>
            <a:r>
              <a:rPr lang="en-US" dirty="0"/>
              <a:t>', '</a:t>
            </a:r>
            <a:r>
              <a:rPr lang="en-US" dirty="0" err="1"/>
              <a:t>replication_factor</a:t>
            </a:r>
            <a:r>
              <a:rPr lang="en-US" dirty="0"/>
              <a:t>': 1};</a:t>
            </a:r>
          </a:p>
          <a:p>
            <a:r>
              <a:rPr lang="en-US" dirty="0" err="1"/>
              <a:t>cqlsh</a:t>
            </a:r>
            <a:r>
              <a:rPr lang="en-US" dirty="0"/>
              <a:t>&gt; USE weblog;</a:t>
            </a:r>
          </a:p>
          <a:p>
            <a:r>
              <a:rPr lang="en-US" dirty="0" err="1"/>
              <a:t>cqlsh:weblog</a:t>
            </a:r>
            <a:r>
              <a:rPr lang="en-US" dirty="0"/>
              <a:t>&gt; CREATE TABLE blogs (id </a:t>
            </a:r>
            <a:r>
              <a:rPr lang="en-US" dirty="0" err="1"/>
              <a:t>uuid</a:t>
            </a:r>
            <a:r>
              <a:rPr lang="en-US" dirty="0"/>
              <a:t> PRIMARY KEY, </a:t>
            </a:r>
            <a:r>
              <a:rPr lang="en-US" dirty="0" err="1"/>
              <a:t>blog_name</a:t>
            </a:r>
            <a:r>
              <a:rPr lang="en-US" dirty="0"/>
              <a:t> </a:t>
            </a:r>
            <a:r>
              <a:rPr lang="en-US" dirty="0" err="1"/>
              <a:t>varchar,author</a:t>
            </a:r>
            <a:r>
              <a:rPr lang="en-US" dirty="0"/>
              <a:t> varchar, email varchar, password varchar);</a:t>
            </a:r>
          </a:p>
          <a:p>
            <a:r>
              <a:rPr lang="en-US" dirty="0" err="1"/>
              <a:t>cqlsh:weblog</a:t>
            </a:r>
            <a:r>
              <a:rPr lang="en-US" dirty="0"/>
              <a:t>&gt; CREATE TABLE posts (id </a:t>
            </a:r>
            <a:r>
              <a:rPr lang="en-US" dirty="0" err="1"/>
              <a:t>timeuuid</a:t>
            </a:r>
            <a:r>
              <a:rPr lang="en-US" dirty="0"/>
              <a:t>, </a:t>
            </a:r>
            <a:r>
              <a:rPr lang="en-US" dirty="0" err="1"/>
              <a:t>blog_id</a:t>
            </a:r>
            <a:r>
              <a:rPr lang="en-US" dirty="0"/>
              <a:t> </a:t>
            </a:r>
            <a:r>
              <a:rPr lang="en-US" dirty="0" err="1"/>
              <a:t>uuid</a:t>
            </a:r>
            <a:r>
              <a:rPr lang="en-US" dirty="0"/>
              <a:t>, </a:t>
            </a:r>
            <a:r>
              <a:rPr lang="en-US" dirty="0" err="1"/>
              <a:t>posted_on</a:t>
            </a:r>
            <a:r>
              <a:rPr lang="en-US" dirty="0"/>
              <a:t> timestamp, title text, content text, tags set&lt;varchar&gt;, PRIMARY KEY(</a:t>
            </a:r>
            <a:r>
              <a:rPr lang="en-US" dirty="0" err="1"/>
              <a:t>blog_id</a:t>
            </a:r>
            <a:r>
              <a:rPr lang="en-US" dirty="0"/>
              <a:t>, id));</a:t>
            </a:r>
          </a:p>
          <a:p>
            <a:r>
              <a:rPr lang="en-US" dirty="0" err="1"/>
              <a:t>cqlsh:weblog</a:t>
            </a:r>
            <a:r>
              <a:rPr lang="en-US" dirty="0"/>
              <a:t>&gt; CREATE TABLE categories (</a:t>
            </a:r>
            <a:r>
              <a:rPr lang="en-US" dirty="0" err="1"/>
              <a:t>cat_name</a:t>
            </a:r>
            <a:r>
              <a:rPr lang="en-US" dirty="0"/>
              <a:t> varchar, </a:t>
            </a:r>
            <a:r>
              <a:rPr lang="en-US" dirty="0" err="1"/>
              <a:t>blog_id</a:t>
            </a:r>
            <a:r>
              <a:rPr lang="en-US" dirty="0"/>
              <a:t> </a:t>
            </a:r>
            <a:r>
              <a:rPr lang="en-US" dirty="0" err="1"/>
              <a:t>uuid</a:t>
            </a:r>
            <a:r>
              <a:rPr lang="en-US" dirty="0"/>
              <a:t>, </a:t>
            </a:r>
            <a:r>
              <a:rPr lang="en-US" dirty="0" err="1"/>
              <a:t>post_id</a:t>
            </a:r>
            <a:r>
              <a:rPr lang="en-US" dirty="0"/>
              <a:t> </a:t>
            </a:r>
            <a:r>
              <a:rPr lang="en-US" dirty="0" err="1"/>
              <a:t>timeuuid</a:t>
            </a:r>
            <a:r>
              <a:rPr lang="en-US" dirty="0"/>
              <a:t>, </a:t>
            </a:r>
            <a:r>
              <a:rPr lang="en-US" dirty="0" err="1"/>
              <a:t>post_title</a:t>
            </a:r>
            <a:r>
              <a:rPr lang="en-US" dirty="0"/>
              <a:t> text, PRIMARY KEY(</a:t>
            </a:r>
            <a:r>
              <a:rPr lang="en-US" dirty="0" err="1"/>
              <a:t>cat_name</a:t>
            </a:r>
            <a:r>
              <a:rPr lang="en-US" dirty="0"/>
              <a:t>, </a:t>
            </a:r>
            <a:r>
              <a:rPr lang="en-US" dirty="0" err="1"/>
              <a:t>blog_id</a:t>
            </a:r>
            <a:r>
              <a:rPr lang="en-US" dirty="0"/>
              <a:t>, </a:t>
            </a:r>
            <a:r>
              <a:rPr lang="en-US" dirty="0" err="1"/>
              <a:t>post_id</a:t>
            </a:r>
            <a:r>
              <a:rPr lang="en-US" dirty="0"/>
              <a:t>));</a:t>
            </a:r>
          </a:p>
        </p:txBody>
      </p:sp>
      <p:sp>
        <p:nvSpPr>
          <p:cNvPr id="4" name="Footer Placeholder 3">
            <a:extLst>
              <a:ext uri="{FF2B5EF4-FFF2-40B4-BE49-F238E27FC236}">
                <a16:creationId xmlns:a16="http://schemas.microsoft.com/office/drawing/2014/main" id="{78151044-5B19-0647-A9A1-B86F7AB61844}"/>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9B88D5D-0F1F-A344-9B86-7A79CC53019D}"/>
              </a:ext>
            </a:extLst>
          </p:cNvPr>
          <p:cNvSpPr>
            <a:spLocks noGrp="1"/>
          </p:cNvSpPr>
          <p:nvPr>
            <p:ph type="dt" sz="half" idx="10"/>
          </p:nvPr>
        </p:nvSpPr>
        <p:spPr/>
        <p:txBody>
          <a:bodyPr/>
          <a:lstStyle/>
          <a:p>
            <a:fld id="{43A36B7E-C5AD-A542-B03F-24D7E6D2EDB7}" type="datetime1">
              <a:rPr lang="en-IN" smtClean="0"/>
              <a:t>09/05/20</a:t>
            </a:fld>
            <a:endParaRPr lang="en-GB"/>
          </a:p>
        </p:txBody>
      </p:sp>
    </p:spTree>
    <p:extLst>
      <p:ext uri="{BB962C8B-B14F-4D97-AF65-F5344CB8AC3E}">
        <p14:creationId xmlns:p14="http://schemas.microsoft.com/office/powerpoint/2010/main" val="345635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err="1"/>
              <a:t>cqlsh:weblog</a:t>
            </a:r>
            <a:r>
              <a:rPr lang="en-US" dirty="0"/>
              <a:t>&gt; CREATE TABLE comments (id </a:t>
            </a:r>
            <a:r>
              <a:rPr lang="en-US" dirty="0" err="1"/>
              <a:t>timeuuid</a:t>
            </a:r>
            <a:r>
              <a:rPr lang="en-US" dirty="0"/>
              <a:t>, </a:t>
            </a:r>
            <a:r>
              <a:rPr lang="en-US" dirty="0" err="1"/>
              <a:t>post_id</a:t>
            </a:r>
            <a:r>
              <a:rPr lang="en-US" dirty="0"/>
              <a:t> </a:t>
            </a:r>
            <a:r>
              <a:rPr lang="en-US" dirty="0" err="1"/>
              <a:t>timeuuid</a:t>
            </a:r>
            <a:r>
              <a:rPr lang="en-US" dirty="0"/>
              <a:t>, title text, content text, </a:t>
            </a:r>
            <a:r>
              <a:rPr lang="en-US" dirty="0" err="1"/>
              <a:t>posted_on</a:t>
            </a:r>
            <a:r>
              <a:rPr lang="en-US" dirty="0"/>
              <a:t> timestamp, commenter varchar, PRIMARY KEY(</a:t>
            </a:r>
            <a:r>
              <a:rPr lang="en-US" dirty="0" err="1"/>
              <a:t>post_id</a:t>
            </a:r>
            <a:r>
              <a:rPr lang="en-US" dirty="0"/>
              <a:t>, id));</a:t>
            </a:r>
          </a:p>
          <a:p>
            <a:r>
              <a:rPr lang="en-US" dirty="0" err="1"/>
              <a:t>cqlsh:weblog</a:t>
            </a:r>
            <a:r>
              <a:rPr lang="en-US" dirty="0"/>
              <a:t>&gt; CREATE TABLE </a:t>
            </a:r>
            <a:r>
              <a:rPr lang="en-US" dirty="0" err="1"/>
              <a:t>post_votes</a:t>
            </a:r>
            <a:r>
              <a:rPr lang="en-US" dirty="0"/>
              <a:t>(</a:t>
            </a:r>
            <a:r>
              <a:rPr lang="en-US" dirty="0" err="1"/>
              <a:t>post_id</a:t>
            </a:r>
            <a:r>
              <a:rPr lang="en-US" dirty="0"/>
              <a:t> </a:t>
            </a:r>
            <a:r>
              <a:rPr lang="en-US" dirty="0" err="1"/>
              <a:t>timeuuid</a:t>
            </a:r>
            <a:r>
              <a:rPr lang="en-US" dirty="0"/>
              <a:t> PRIMARY KEY, </a:t>
            </a:r>
            <a:r>
              <a:rPr lang="en-US" dirty="0" err="1"/>
              <a:t>upvotes</a:t>
            </a:r>
            <a:r>
              <a:rPr lang="en-US" dirty="0"/>
              <a:t> counter, </a:t>
            </a:r>
            <a:r>
              <a:rPr lang="en-US" dirty="0" err="1"/>
              <a:t>downvotes</a:t>
            </a:r>
            <a:r>
              <a:rPr lang="en-US" dirty="0"/>
              <a:t> counter);</a:t>
            </a:r>
          </a:p>
          <a:p>
            <a:r>
              <a:rPr lang="en-US" dirty="0" err="1"/>
              <a:t>cqlsh:weblog</a:t>
            </a:r>
            <a:r>
              <a:rPr lang="en-US" dirty="0"/>
              <a:t>&gt; CREATE TABLE </a:t>
            </a:r>
            <a:r>
              <a:rPr lang="en-US" dirty="0" err="1"/>
              <a:t>comment_votes</a:t>
            </a:r>
            <a:r>
              <a:rPr lang="en-US" dirty="0"/>
              <a:t>(</a:t>
            </a:r>
            <a:r>
              <a:rPr lang="en-US" dirty="0" err="1"/>
              <a:t>comment_id</a:t>
            </a:r>
            <a:r>
              <a:rPr lang="en-US" dirty="0"/>
              <a:t> </a:t>
            </a:r>
            <a:r>
              <a:rPr lang="en-US" dirty="0" err="1"/>
              <a:t>timeuuid</a:t>
            </a:r>
            <a:r>
              <a:rPr lang="en-US" dirty="0"/>
              <a:t> PRIMARY KEY, </a:t>
            </a:r>
            <a:r>
              <a:rPr lang="en-US" dirty="0" err="1"/>
              <a:t>upvotes</a:t>
            </a:r>
            <a:r>
              <a:rPr lang="en-US" dirty="0"/>
              <a:t> counter, </a:t>
            </a:r>
            <a:r>
              <a:rPr lang="en-US" dirty="0" err="1"/>
              <a:t>downvotes</a:t>
            </a:r>
            <a:r>
              <a:rPr lang="en-US" dirty="0"/>
              <a:t> counter);</a:t>
            </a:r>
          </a:p>
        </p:txBody>
      </p:sp>
      <p:sp>
        <p:nvSpPr>
          <p:cNvPr id="4" name="Footer Placeholder 3">
            <a:extLst>
              <a:ext uri="{FF2B5EF4-FFF2-40B4-BE49-F238E27FC236}">
                <a16:creationId xmlns:a16="http://schemas.microsoft.com/office/drawing/2014/main" id="{C73288DE-53B3-BF4F-9BD3-E0CF83841E60}"/>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ABA0EB6-3AC3-5B46-A2FC-632E0B3A19D4}"/>
              </a:ext>
            </a:extLst>
          </p:cNvPr>
          <p:cNvSpPr>
            <a:spLocks noGrp="1"/>
          </p:cNvSpPr>
          <p:nvPr>
            <p:ph type="dt" sz="half" idx="10"/>
          </p:nvPr>
        </p:nvSpPr>
        <p:spPr/>
        <p:txBody>
          <a:bodyPr/>
          <a:lstStyle/>
          <a:p>
            <a:fld id="{D79F9A17-CDAB-564B-9D83-31A560E11D33}" type="datetime1">
              <a:rPr lang="en-IN" smtClean="0"/>
              <a:t>09/05/20</a:t>
            </a:fld>
            <a:endParaRPr lang="en-GB"/>
          </a:p>
        </p:txBody>
      </p:sp>
    </p:spTree>
    <p:extLst>
      <p:ext uri="{BB962C8B-B14F-4D97-AF65-F5344CB8AC3E}">
        <p14:creationId xmlns:p14="http://schemas.microsoft.com/office/powerpoint/2010/main" val="239691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cqlsh:weblog</a:t>
            </a:r>
            <a:r>
              <a:rPr lang="en-US" dirty="0"/>
              <a:t>&gt; INSERT INTO blogs (id, </a:t>
            </a:r>
            <a:r>
              <a:rPr lang="en-US" dirty="0" err="1"/>
              <a:t>blog_name</a:t>
            </a:r>
            <a:r>
              <a:rPr lang="en-US" dirty="0"/>
              <a:t>, author, email, password) VALUES (  </a:t>
            </a:r>
            <a:r>
              <a:rPr lang="en-US" dirty="0" err="1"/>
              <a:t>blobAsUuid</a:t>
            </a:r>
            <a:r>
              <a:rPr lang="en-US" dirty="0"/>
              <a:t>(</a:t>
            </a:r>
            <a:r>
              <a:rPr lang="en-US" dirty="0" err="1"/>
              <a:t>timeuuidAsBlob</a:t>
            </a:r>
            <a:r>
              <a:rPr lang="en-US" dirty="0"/>
              <a:t>(now())), 'Random Ramblings', 'JRR Rowling', 'rowling@yahoo.com', '</a:t>
            </a:r>
            <a:r>
              <a:rPr lang="en-US" dirty="0" err="1"/>
              <a:t>someHashed#passwrd</a:t>
            </a:r>
            <a:r>
              <a:rPr lang="en-US" dirty="0"/>
              <a:t>');</a:t>
            </a:r>
          </a:p>
          <a:p>
            <a:r>
              <a:rPr lang="en-US" dirty="0" err="1"/>
              <a:t>cqlsh:weblog</a:t>
            </a:r>
            <a:r>
              <a:rPr lang="en-US" dirty="0"/>
              <a:t>&gt; SELECT * FROM blogs;</a:t>
            </a:r>
          </a:p>
        </p:txBody>
      </p:sp>
      <p:sp>
        <p:nvSpPr>
          <p:cNvPr id="4" name="Footer Placeholder 3">
            <a:extLst>
              <a:ext uri="{FF2B5EF4-FFF2-40B4-BE49-F238E27FC236}">
                <a16:creationId xmlns:a16="http://schemas.microsoft.com/office/drawing/2014/main" id="{FD3F18EA-AD02-0042-9786-7D36BD732EC6}"/>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1185802-9BB2-5B4A-97EB-7B83DD6A1BD7}"/>
              </a:ext>
            </a:extLst>
          </p:cNvPr>
          <p:cNvSpPr>
            <a:spLocks noGrp="1"/>
          </p:cNvSpPr>
          <p:nvPr>
            <p:ph type="dt" sz="half" idx="10"/>
          </p:nvPr>
        </p:nvSpPr>
        <p:spPr/>
        <p:txBody>
          <a:bodyPr/>
          <a:lstStyle/>
          <a:p>
            <a:fld id="{71997018-CA47-2E4D-A4AA-B155EBF7B836}" type="datetime1">
              <a:rPr lang="en-IN" smtClean="0"/>
              <a:t>09/05/20</a:t>
            </a:fld>
            <a:endParaRPr lang="en-GB"/>
          </a:p>
        </p:txBody>
      </p:sp>
    </p:spTree>
    <p:extLst>
      <p:ext uri="{BB962C8B-B14F-4D97-AF65-F5344CB8AC3E}">
        <p14:creationId xmlns:p14="http://schemas.microsoft.com/office/powerpoint/2010/main" val="380188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FIRST POST</a:t>
            </a:r>
          </a:p>
        </p:txBody>
      </p:sp>
      <p:sp>
        <p:nvSpPr>
          <p:cNvPr id="3" name="Content Placeholder 2"/>
          <p:cNvSpPr>
            <a:spLocks noGrp="1"/>
          </p:cNvSpPr>
          <p:nvPr>
            <p:ph idx="1"/>
          </p:nvPr>
        </p:nvSpPr>
        <p:spPr/>
        <p:txBody>
          <a:bodyPr/>
          <a:lstStyle/>
          <a:p>
            <a:r>
              <a:rPr lang="en-US" dirty="0" err="1"/>
              <a:t>cqlsh:weblog</a:t>
            </a:r>
            <a:r>
              <a:rPr lang="en-US" dirty="0"/>
              <a:t>&gt; INSERT INTO posts (id, </a:t>
            </a:r>
            <a:r>
              <a:rPr lang="en-US" dirty="0" err="1"/>
              <a:t>blog_id</a:t>
            </a:r>
            <a:r>
              <a:rPr lang="en-US" dirty="0"/>
              <a:t>, title, content, tags, </a:t>
            </a:r>
            <a:r>
              <a:rPr lang="en-US" dirty="0" err="1"/>
              <a:t>posted_on</a:t>
            </a:r>
            <a:r>
              <a:rPr lang="en-US" dirty="0"/>
              <a:t>) VALUES (now(), 83cec740-22b1-11e4-a4f0-7f1a8b30f852, 'first post', 'hey howdy!', {'</a:t>
            </a:r>
            <a:r>
              <a:rPr lang="en-US" dirty="0" err="1"/>
              <a:t>random','welcome</a:t>
            </a:r>
            <a:r>
              <a:rPr lang="en-US" dirty="0"/>
              <a:t>'}, 1407822921000);</a:t>
            </a:r>
          </a:p>
          <a:p>
            <a:r>
              <a:rPr lang="en-US" dirty="0" err="1"/>
              <a:t>cqlsh:weblog</a:t>
            </a:r>
            <a:r>
              <a:rPr lang="en-US" dirty="0"/>
              <a:t>&gt; SELECT * FROM posts;</a:t>
            </a:r>
          </a:p>
        </p:txBody>
      </p:sp>
      <p:sp>
        <p:nvSpPr>
          <p:cNvPr id="4" name="Footer Placeholder 3">
            <a:extLst>
              <a:ext uri="{FF2B5EF4-FFF2-40B4-BE49-F238E27FC236}">
                <a16:creationId xmlns:a16="http://schemas.microsoft.com/office/drawing/2014/main" id="{402A0765-9EDB-EA40-9A69-D1B32A3309C0}"/>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EB0F4929-84F3-F94F-9E39-54F5A6F6D2F0}"/>
              </a:ext>
            </a:extLst>
          </p:cNvPr>
          <p:cNvSpPr>
            <a:spLocks noGrp="1"/>
          </p:cNvSpPr>
          <p:nvPr>
            <p:ph type="dt" sz="half" idx="10"/>
          </p:nvPr>
        </p:nvSpPr>
        <p:spPr/>
        <p:txBody>
          <a:bodyPr/>
          <a:lstStyle/>
          <a:p>
            <a:fld id="{2EDE823F-E55F-6C4E-A0C7-659C15FB997D}" type="datetime1">
              <a:rPr lang="en-IN" smtClean="0"/>
              <a:t>09/05/20</a:t>
            </a:fld>
            <a:endParaRPr lang="en-GB"/>
          </a:p>
        </p:txBody>
      </p:sp>
    </p:spTree>
    <p:extLst>
      <p:ext uri="{BB962C8B-B14F-4D97-AF65-F5344CB8AC3E}">
        <p14:creationId xmlns:p14="http://schemas.microsoft.com/office/powerpoint/2010/main" val="4222144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err="1"/>
              <a:t>cqlsh:weblog</a:t>
            </a:r>
            <a:r>
              <a:rPr lang="en-US" dirty="0"/>
              <a:t>&gt; INSERT INTO categories (</a:t>
            </a:r>
            <a:r>
              <a:rPr lang="en-US" dirty="0" err="1"/>
              <a:t>cat_name</a:t>
            </a:r>
            <a:r>
              <a:rPr lang="en-US" dirty="0"/>
              <a:t>, </a:t>
            </a:r>
            <a:r>
              <a:rPr lang="en-US" dirty="0" err="1"/>
              <a:t>blog_id</a:t>
            </a:r>
            <a:r>
              <a:rPr lang="en-US" dirty="0"/>
              <a:t>, </a:t>
            </a:r>
            <a:r>
              <a:rPr lang="en-US" dirty="0" err="1"/>
              <a:t>post_id</a:t>
            </a:r>
            <a:r>
              <a:rPr lang="en-US" dirty="0"/>
              <a:t>, </a:t>
            </a:r>
            <a:r>
              <a:rPr lang="en-US" dirty="0" err="1"/>
              <a:t>post_title</a:t>
            </a:r>
            <a:r>
              <a:rPr lang="en-US" dirty="0"/>
              <a:t>) VALUES ( 'random', 83cec740-22b1-11e4-a4f0-7f1a8b30f852, 047224f0-22b2-11e4-a4f0-7f1a8b30f852, 'first post');</a:t>
            </a:r>
          </a:p>
          <a:p>
            <a:r>
              <a:rPr lang="en-US" dirty="0" err="1"/>
              <a:t>cqlsh:weblog</a:t>
            </a:r>
            <a:r>
              <a:rPr lang="en-US" dirty="0"/>
              <a:t>&gt; INSERT INTO categories (</a:t>
            </a:r>
            <a:r>
              <a:rPr lang="en-US" dirty="0" err="1"/>
              <a:t>cat_name</a:t>
            </a:r>
            <a:r>
              <a:rPr lang="en-US" dirty="0"/>
              <a:t>, </a:t>
            </a:r>
            <a:r>
              <a:rPr lang="en-US" dirty="0" err="1"/>
              <a:t>blog_id</a:t>
            </a:r>
            <a:r>
              <a:rPr lang="en-US" dirty="0"/>
              <a:t>, </a:t>
            </a:r>
            <a:r>
              <a:rPr lang="en-US" dirty="0" err="1"/>
              <a:t>post_id</a:t>
            </a:r>
            <a:r>
              <a:rPr lang="en-US" dirty="0"/>
              <a:t>, </a:t>
            </a:r>
            <a:r>
              <a:rPr lang="en-US" dirty="0" err="1"/>
              <a:t>post_title</a:t>
            </a:r>
            <a:r>
              <a:rPr lang="en-US" dirty="0"/>
              <a:t>) VALUES ( 'welcome', 83cec740-22b1-11e4-a4f0-7f1a8b30f852, 047224f0-22b2-11e4-a4f0-7f1a8b30f852, 'first post');</a:t>
            </a:r>
          </a:p>
        </p:txBody>
      </p:sp>
      <p:sp>
        <p:nvSpPr>
          <p:cNvPr id="4" name="Footer Placeholder 3">
            <a:extLst>
              <a:ext uri="{FF2B5EF4-FFF2-40B4-BE49-F238E27FC236}">
                <a16:creationId xmlns:a16="http://schemas.microsoft.com/office/drawing/2014/main" id="{93C0A511-C124-5146-8E77-ECE2B404A584}"/>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B92C8628-3B20-6C4C-8205-A86003AFB460}"/>
              </a:ext>
            </a:extLst>
          </p:cNvPr>
          <p:cNvSpPr>
            <a:spLocks noGrp="1"/>
          </p:cNvSpPr>
          <p:nvPr>
            <p:ph type="dt" sz="half" idx="10"/>
          </p:nvPr>
        </p:nvSpPr>
        <p:spPr/>
        <p:txBody>
          <a:bodyPr/>
          <a:lstStyle/>
          <a:p>
            <a:fld id="{8954BBA5-21B9-9245-93A6-39B46273D3F4}" type="datetime1">
              <a:rPr lang="en-IN" smtClean="0"/>
              <a:t>09/05/20</a:t>
            </a:fld>
            <a:endParaRPr lang="en-GB"/>
          </a:p>
        </p:txBody>
      </p:sp>
    </p:spTree>
    <p:extLst>
      <p:ext uri="{BB962C8B-B14F-4D97-AF65-F5344CB8AC3E}">
        <p14:creationId xmlns:p14="http://schemas.microsoft.com/office/powerpoint/2010/main" val="2085932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SECOND POST</a:t>
            </a:r>
          </a:p>
        </p:txBody>
      </p:sp>
      <p:sp>
        <p:nvSpPr>
          <p:cNvPr id="3" name="Content Placeholder 2"/>
          <p:cNvSpPr>
            <a:spLocks noGrp="1"/>
          </p:cNvSpPr>
          <p:nvPr>
            <p:ph idx="1"/>
          </p:nvPr>
        </p:nvSpPr>
        <p:spPr/>
        <p:txBody>
          <a:bodyPr/>
          <a:lstStyle/>
          <a:p>
            <a:r>
              <a:rPr lang="en-US" dirty="0" err="1"/>
              <a:t>cqlsh:weblog</a:t>
            </a:r>
            <a:r>
              <a:rPr lang="en-US" dirty="0"/>
              <a:t>&gt; INSERT INTO posts (id, </a:t>
            </a:r>
            <a:r>
              <a:rPr lang="en-US" dirty="0" err="1"/>
              <a:t>blog_id</a:t>
            </a:r>
            <a:r>
              <a:rPr lang="en-US" dirty="0"/>
              <a:t>, title, content, tags, </a:t>
            </a:r>
            <a:r>
              <a:rPr lang="en-US" dirty="0" err="1"/>
              <a:t>posted_on</a:t>
            </a:r>
            <a:r>
              <a:rPr lang="en-US" dirty="0"/>
              <a:t>) VALUES (now(), 83cec740-22b1-11e4-a4f0-7f1a8b30f852, 'Fooled by randomness…', 'posterior=(prior*likelihood)/evidence', {'random','</a:t>
            </a:r>
            <a:r>
              <a:rPr lang="en-US" dirty="0" err="1"/>
              <a:t>maths</a:t>
            </a:r>
            <a:r>
              <a:rPr lang="en-US" dirty="0"/>
              <a:t>'}, 1407823189000);</a:t>
            </a:r>
          </a:p>
          <a:p>
            <a:r>
              <a:rPr lang="en-US" dirty="0" err="1"/>
              <a:t>cqlsh:weblog</a:t>
            </a:r>
            <a:r>
              <a:rPr lang="en-US" dirty="0"/>
              <a:t>&gt; select * from posts;</a:t>
            </a:r>
          </a:p>
        </p:txBody>
      </p:sp>
      <p:sp>
        <p:nvSpPr>
          <p:cNvPr id="4" name="Footer Placeholder 3">
            <a:extLst>
              <a:ext uri="{FF2B5EF4-FFF2-40B4-BE49-F238E27FC236}">
                <a16:creationId xmlns:a16="http://schemas.microsoft.com/office/drawing/2014/main" id="{E7496A6E-B584-E54A-A96D-E02D393F08B5}"/>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BBBBDB4B-583A-5048-9EEB-E50C85E84DB0}"/>
              </a:ext>
            </a:extLst>
          </p:cNvPr>
          <p:cNvSpPr>
            <a:spLocks noGrp="1"/>
          </p:cNvSpPr>
          <p:nvPr>
            <p:ph type="dt" sz="half" idx="10"/>
          </p:nvPr>
        </p:nvSpPr>
        <p:spPr/>
        <p:txBody>
          <a:bodyPr/>
          <a:lstStyle/>
          <a:p>
            <a:fld id="{D49F54E4-1959-484C-8B7C-59814E7F029B}" type="datetime1">
              <a:rPr lang="en-IN" smtClean="0"/>
              <a:t>09/05/20</a:t>
            </a:fld>
            <a:endParaRPr lang="en-GB"/>
          </a:p>
        </p:txBody>
      </p:sp>
    </p:spTree>
    <p:extLst>
      <p:ext uri="{BB962C8B-B14F-4D97-AF65-F5344CB8AC3E}">
        <p14:creationId xmlns:p14="http://schemas.microsoft.com/office/powerpoint/2010/main" val="1784076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err="1"/>
              <a:t>cqlsh:weblog</a:t>
            </a:r>
            <a:r>
              <a:rPr lang="en-US" dirty="0"/>
              <a:t>&gt; INSERT INTO categories (</a:t>
            </a:r>
            <a:r>
              <a:rPr lang="en-US" dirty="0" err="1"/>
              <a:t>cat_name</a:t>
            </a:r>
            <a:r>
              <a:rPr lang="en-US" dirty="0"/>
              <a:t>, </a:t>
            </a:r>
            <a:r>
              <a:rPr lang="en-US" dirty="0" err="1"/>
              <a:t>blog_id</a:t>
            </a:r>
            <a:r>
              <a:rPr lang="en-US" dirty="0"/>
              <a:t>, </a:t>
            </a:r>
            <a:r>
              <a:rPr lang="en-US" dirty="0" err="1"/>
              <a:t>post_id</a:t>
            </a:r>
            <a:r>
              <a:rPr lang="en-US" dirty="0"/>
              <a:t>, </a:t>
            </a:r>
            <a:r>
              <a:rPr lang="en-US" dirty="0" err="1"/>
              <a:t>post_title</a:t>
            </a:r>
            <a:r>
              <a:rPr lang="en-US" dirty="0"/>
              <a:t>) VALUES ( 'random', 83cec740-22b1-11e4-a4f0-7f1a8b30f852, c06a42f0-22b2-11e4-a4f0-7f1a8b30f852, 'Fooled by randomness…');</a:t>
            </a:r>
          </a:p>
          <a:p>
            <a:r>
              <a:rPr lang="en-US" dirty="0" err="1"/>
              <a:t>cqlsh:weblog</a:t>
            </a:r>
            <a:r>
              <a:rPr lang="en-US" dirty="0"/>
              <a:t>&gt; INSERT INTO categories (</a:t>
            </a:r>
            <a:r>
              <a:rPr lang="en-US" dirty="0" err="1"/>
              <a:t>cat_name</a:t>
            </a:r>
            <a:r>
              <a:rPr lang="en-US" dirty="0"/>
              <a:t>, </a:t>
            </a:r>
            <a:r>
              <a:rPr lang="en-US" dirty="0" err="1"/>
              <a:t>blog_id</a:t>
            </a:r>
            <a:r>
              <a:rPr lang="en-US" dirty="0"/>
              <a:t>, </a:t>
            </a:r>
            <a:r>
              <a:rPr lang="en-US" dirty="0" err="1"/>
              <a:t>post_id</a:t>
            </a:r>
            <a:r>
              <a:rPr lang="en-US" dirty="0"/>
              <a:t>, </a:t>
            </a:r>
            <a:r>
              <a:rPr lang="en-US" dirty="0" err="1"/>
              <a:t>post_title</a:t>
            </a:r>
            <a:r>
              <a:rPr lang="en-US" dirty="0"/>
              <a:t>) VALUES ( '</a:t>
            </a:r>
            <a:r>
              <a:rPr lang="en-US" dirty="0" err="1"/>
              <a:t>maths</a:t>
            </a:r>
            <a:r>
              <a:rPr lang="en-US" dirty="0"/>
              <a:t>', 83cec740-22b1-11e4-a4f0-7f1a8b30f852, c06a42f0-22b2-11e4-a4f0-7f1a8b30f852, 'Fooled by randomness…');</a:t>
            </a:r>
          </a:p>
        </p:txBody>
      </p:sp>
      <p:sp>
        <p:nvSpPr>
          <p:cNvPr id="4" name="Footer Placeholder 3">
            <a:extLst>
              <a:ext uri="{FF2B5EF4-FFF2-40B4-BE49-F238E27FC236}">
                <a16:creationId xmlns:a16="http://schemas.microsoft.com/office/drawing/2014/main" id="{22BE92A8-73D4-4246-8B18-D68ACCF2B04E}"/>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696BF07D-33B9-7348-B378-920E6EF26841}"/>
              </a:ext>
            </a:extLst>
          </p:cNvPr>
          <p:cNvSpPr>
            <a:spLocks noGrp="1"/>
          </p:cNvSpPr>
          <p:nvPr>
            <p:ph type="dt" sz="half" idx="10"/>
          </p:nvPr>
        </p:nvSpPr>
        <p:spPr/>
        <p:txBody>
          <a:bodyPr/>
          <a:lstStyle/>
          <a:p>
            <a:fld id="{268D7DBD-8541-9742-B900-0AA75CD740DF}" type="datetime1">
              <a:rPr lang="en-IN" smtClean="0"/>
              <a:t>09/05/20</a:t>
            </a:fld>
            <a:endParaRPr lang="en-GB"/>
          </a:p>
        </p:txBody>
      </p:sp>
    </p:spTree>
    <p:extLst>
      <p:ext uri="{BB962C8B-B14F-4D97-AF65-F5344CB8AC3E}">
        <p14:creationId xmlns:p14="http://schemas.microsoft.com/office/powerpoint/2010/main" val="3188321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About Her </a:t>
            </a:r>
            <a:r>
              <a:rPr lang="en-US" dirty="0">
                <a:sym typeface="Wingdings" panose="05000000000000000000" pitchFamily="2" charset="2"/>
              </a:rPr>
              <a:t></a:t>
            </a:r>
            <a:endParaRPr lang="en-US" dirty="0"/>
          </a:p>
        </p:txBody>
      </p:sp>
      <p:pic>
        <p:nvPicPr>
          <p:cNvPr id="4" name="Content Placeholder 3"/>
          <p:cNvPicPr>
            <a:picLocks noGrp="1" noChangeAspect="1"/>
          </p:cNvPicPr>
          <p:nvPr>
            <p:ph idx="1"/>
          </p:nvPr>
        </p:nvPicPr>
        <p:blipFill>
          <a:blip r:embed="rId2"/>
          <a:stretch>
            <a:fillRect/>
          </a:stretch>
        </p:blipFill>
        <p:spPr>
          <a:xfrm>
            <a:off x="2100262" y="2353469"/>
            <a:ext cx="7991475" cy="3295650"/>
          </a:xfrm>
          <a:prstGeom prst="rect">
            <a:avLst/>
          </a:prstGeom>
        </p:spPr>
      </p:pic>
      <p:sp>
        <p:nvSpPr>
          <p:cNvPr id="5" name="Footer Placeholder 4">
            <a:extLst>
              <a:ext uri="{FF2B5EF4-FFF2-40B4-BE49-F238E27FC236}">
                <a16:creationId xmlns:a16="http://schemas.microsoft.com/office/drawing/2014/main" id="{D3B7A20A-1DFD-A64E-9F86-279D56C90484}"/>
              </a:ext>
            </a:extLst>
          </p:cNvPr>
          <p:cNvSpPr>
            <a:spLocks noGrp="1"/>
          </p:cNvSpPr>
          <p:nvPr>
            <p:ph type="ftr" sz="quarter" idx="11"/>
          </p:nvPr>
        </p:nvSpPr>
        <p:spPr/>
        <p:txBody>
          <a:bodyPr/>
          <a:lstStyle/>
          <a:p>
            <a:endParaRPr lang="en-GB" dirty="0"/>
          </a:p>
        </p:txBody>
      </p:sp>
      <p:sp>
        <p:nvSpPr>
          <p:cNvPr id="6" name="Date Placeholder 5">
            <a:extLst>
              <a:ext uri="{FF2B5EF4-FFF2-40B4-BE49-F238E27FC236}">
                <a16:creationId xmlns:a16="http://schemas.microsoft.com/office/drawing/2014/main" id="{24D06992-E24F-1341-8B83-D0DAA73E46D7}"/>
              </a:ext>
            </a:extLst>
          </p:cNvPr>
          <p:cNvSpPr>
            <a:spLocks noGrp="1"/>
          </p:cNvSpPr>
          <p:nvPr>
            <p:ph type="dt" sz="half" idx="10"/>
          </p:nvPr>
        </p:nvSpPr>
        <p:spPr/>
        <p:txBody>
          <a:bodyPr/>
          <a:lstStyle/>
          <a:p>
            <a:fld id="{30071998-187F-C549-B557-4E64998789F6}" type="datetime1">
              <a:rPr lang="en-IN" smtClean="0"/>
              <a:t>09/05/20</a:t>
            </a:fld>
            <a:endParaRPr lang="en-GB"/>
          </a:p>
        </p:txBody>
      </p:sp>
    </p:spTree>
    <p:extLst>
      <p:ext uri="{BB962C8B-B14F-4D97-AF65-F5344CB8AC3E}">
        <p14:creationId xmlns:p14="http://schemas.microsoft.com/office/powerpoint/2010/main" val="4198285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INSERT SOME COMMENTS</a:t>
            </a:r>
          </a:p>
        </p:txBody>
      </p:sp>
      <p:sp>
        <p:nvSpPr>
          <p:cNvPr id="3" name="Content Placeholder 2"/>
          <p:cNvSpPr>
            <a:spLocks noGrp="1"/>
          </p:cNvSpPr>
          <p:nvPr>
            <p:ph idx="1"/>
          </p:nvPr>
        </p:nvSpPr>
        <p:spPr/>
        <p:txBody>
          <a:bodyPr>
            <a:normAutofit fontScale="77500" lnSpcReduction="20000"/>
          </a:bodyPr>
          <a:lstStyle/>
          <a:p>
            <a:r>
              <a:rPr lang="en-US" dirty="0" err="1"/>
              <a:t>cqlsh:weblog</a:t>
            </a:r>
            <a:r>
              <a:rPr lang="en-US" dirty="0"/>
              <a:t>&gt; INSERT INTO comments (id, </a:t>
            </a:r>
            <a:r>
              <a:rPr lang="en-US" dirty="0" err="1"/>
              <a:t>post_id</a:t>
            </a:r>
            <a:r>
              <a:rPr lang="en-US" dirty="0"/>
              <a:t>, commenter, title, content, </a:t>
            </a:r>
            <a:r>
              <a:rPr lang="en-US" dirty="0" err="1"/>
              <a:t>posted_on</a:t>
            </a:r>
            <a:r>
              <a:rPr lang="en-US" dirty="0"/>
              <a:t>) VALUES (now(), c06a42f0-22b2-11e4-a4f0-7f1a8b30f852, 'liz@gmail.com', '</a:t>
            </a:r>
            <a:r>
              <a:rPr lang="en-US" dirty="0" err="1"/>
              <a:t>Thoughful</a:t>
            </a:r>
            <a:r>
              <a:rPr lang="en-US" dirty="0"/>
              <a:t> article but…', 'It is too short to describe the complexity.', 1407868973000);</a:t>
            </a:r>
          </a:p>
          <a:p>
            <a:r>
              <a:rPr lang="en-US" dirty="0" err="1"/>
              <a:t>cqlsh:weblog</a:t>
            </a:r>
            <a:r>
              <a:rPr lang="en-US" dirty="0"/>
              <a:t>&gt; INSERT INTO comments (id, </a:t>
            </a:r>
            <a:r>
              <a:rPr lang="en-US" dirty="0" err="1"/>
              <a:t>post_id</a:t>
            </a:r>
            <a:r>
              <a:rPr lang="en-US" dirty="0"/>
              <a:t>, commenter, title, content, </a:t>
            </a:r>
            <a:r>
              <a:rPr lang="en-US" dirty="0" err="1"/>
              <a:t>posted_on</a:t>
            </a:r>
            <a:r>
              <a:rPr lang="en-US" dirty="0"/>
              <a:t>) VALUES (now(), c06a42f0-22b2-11e4-a4f0-7f1a8b30f852, 'tom@gmail.com', 'Nice!', 'Thanks, this is good stuff.', 1407868975000);</a:t>
            </a:r>
          </a:p>
          <a:p>
            <a:r>
              <a:rPr lang="en-US" dirty="0" err="1"/>
              <a:t>cqlsh:weblog</a:t>
            </a:r>
            <a:r>
              <a:rPr lang="en-US" dirty="0"/>
              <a:t>&gt; INSERT INTO comments (id, </a:t>
            </a:r>
            <a:r>
              <a:rPr lang="en-US" dirty="0" err="1"/>
              <a:t>post_id</a:t>
            </a:r>
            <a:r>
              <a:rPr lang="en-US" dirty="0"/>
              <a:t>, commenter, title, content, </a:t>
            </a:r>
            <a:r>
              <a:rPr lang="en-US" dirty="0" err="1"/>
              <a:t>posted_on</a:t>
            </a:r>
            <a:r>
              <a:rPr lang="en-US" dirty="0"/>
              <a:t>) VALUES (now(), c06a42f0-22b2-11e4-a4f0-7f1a8b30f852, 'g@ouv.com', 'Follow my blog', 'Please follow my blog.', 1407868979000);</a:t>
            </a:r>
          </a:p>
          <a:p>
            <a:r>
              <a:rPr lang="en-US" dirty="0" err="1"/>
              <a:t>cqlsh:weblog</a:t>
            </a:r>
            <a:r>
              <a:rPr lang="en-US" dirty="0"/>
              <a:t>&gt; INSERT INTO comments (id, </a:t>
            </a:r>
            <a:r>
              <a:rPr lang="en-US" dirty="0" err="1"/>
              <a:t>post_id</a:t>
            </a:r>
            <a:r>
              <a:rPr lang="en-US" dirty="0"/>
              <a:t>, commenter, title, content, </a:t>
            </a:r>
            <a:r>
              <a:rPr lang="en-US" dirty="0" err="1"/>
              <a:t>posted_on</a:t>
            </a:r>
            <a:r>
              <a:rPr lang="en-US" dirty="0"/>
              <a:t>) VALUES (now(), 047224f0-22b2-11e4-a4f0-7f1a8b30f852, 'liz@gmail.com', 'New blogger?', 'Welcome to weblog application.', 1407868981000);</a:t>
            </a:r>
          </a:p>
        </p:txBody>
      </p:sp>
      <p:sp>
        <p:nvSpPr>
          <p:cNvPr id="4" name="Footer Placeholder 3">
            <a:extLst>
              <a:ext uri="{FF2B5EF4-FFF2-40B4-BE49-F238E27FC236}">
                <a16:creationId xmlns:a16="http://schemas.microsoft.com/office/drawing/2014/main" id="{D6658654-0A28-DA4B-80E0-74D3CB11E8EA}"/>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5865997-FE2E-5C4A-85D9-F99EF0C87373}"/>
              </a:ext>
            </a:extLst>
          </p:cNvPr>
          <p:cNvSpPr>
            <a:spLocks noGrp="1"/>
          </p:cNvSpPr>
          <p:nvPr>
            <p:ph type="dt" sz="half" idx="10"/>
          </p:nvPr>
        </p:nvSpPr>
        <p:spPr/>
        <p:txBody>
          <a:bodyPr/>
          <a:lstStyle/>
          <a:p>
            <a:fld id="{AC76AFD6-953E-684D-B6D9-50D1AE3BDB56}" type="datetime1">
              <a:rPr lang="en-IN" smtClean="0"/>
              <a:t>09/05/20</a:t>
            </a:fld>
            <a:endParaRPr lang="en-GB"/>
          </a:p>
        </p:txBody>
      </p:sp>
    </p:spTree>
    <p:extLst>
      <p:ext uri="{BB962C8B-B14F-4D97-AF65-F5344CB8AC3E}">
        <p14:creationId xmlns:p14="http://schemas.microsoft.com/office/powerpoint/2010/main" val="3361948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INSERT SOME VOTES</a:t>
            </a:r>
          </a:p>
        </p:txBody>
      </p:sp>
      <p:sp>
        <p:nvSpPr>
          <p:cNvPr id="3" name="Content Placeholder 2"/>
          <p:cNvSpPr>
            <a:spLocks noGrp="1"/>
          </p:cNvSpPr>
          <p:nvPr>
            <p:ph idx="1"/>
          </p:nvPr>
        </p:nvSpPr>
        <p:spPr/>
        <p:txBody>
          <a:bodyPr>
            <a:normAutofit fontScale="92500"/>
          </a:bodyPr>
          <a:lstStyle/>
          <a:p>
            <a:r>
              <a:rPr lang="en-US" dirty="0" err="1"/>
              <a:t>cqlsh:weblog</a:t>
            </a:r>
            <a:r>
              <a:rPr lang="en-US" dirty="0"/>
              <a:t>&gt; UPDATE </a:t>
            </a:r>
            <a:r>
              <a:rPr lang="en-US" dirty="0" err="1"/>
              <a:t>comment_votes</a:t>
            </a:r>
            <a:r>
              <a:rPr lang="en-US" dirty="0"/>
              <a:t> SET </a:t>
            </a:r>
            <a:r>
              <a:rPr lang="en-US" dirty="0" err="1"/>
              <a:t>upvotes</a:t>
            </a:r>
            <a:r>
              <a:rPr lang="en-US" dirty="0"/>
              <a:t> = </a:t>
            </a:r>
            <a:r>
              <a:rPr lang="en-US" dirty="0" err="1"/>
              <a:t>upvotes</a:t>
            </a:r>
            <a:r>
              <a:rPr lang="en-US" dirty="0"/>
              <a:t> + 1 WHERE </a:t>
            </a:r>
            <a:r>
              <a:rPr lang="en-US" dirty="0" err="1"/>
              <a:t>comment_id</a:t>
            </a:r>
            <a:r>
              <a:rPr lang="en-US" dirty="0"/>
              <a:t> = be127d00-22c2-11e4-a4f0-7f1a8b30f852;</a:t>
            </a:r>
          </a:p>
          <a:p>
            <a:r>
              <a:rPr lang="en-US" dirty="0" err="1"/>
              <a:t>cqlsh:weblog</a:t>
            </a:r>
            <a:r>
              <a:rPr lang="en-US" dirty="0"/>
              <a:t>&gt; UPDATE </a:t>
            </a:r>
            <a:r>
              <a:rPr lang="en-US" dirty="0" err="1"/>
              <a:t>comment_votes</a:t>
            </a:r>
            <a:r>
              <a:rPr lang="en-US" dirty="0"/>
              <a:t> SET </a:t>
            </a:r>
            <a:r>
              <a:rPr lang="en-US" dirty="0" err="1"/>
              <a:t>upvotes</a:t>
            </a:r>
            <a:r>
              <a:rPr lang="en-US" dirty="0"/>
              <a:t> = </a:t>
            </a:r>
            <a:r>
              <a:rPr lang="en-US" dirty="0" err="1"/>
              <a:t>upvotes</a:t>
            </a:r>
            <a:r>
              <a:rPr lang="en-US" dirty="0"/>
              <a:t> + 1 WHERE </a:t>
            </a:r>
            <a:r>
              <a:rPr lang="en-US" dirty="0" err="1"/>
              <a:t>comment_id</a:t>
            </a:r>
            <a:r>
              <a:rPr lang="en-US" dirty="0"/>
              <a:t> = be127d00-22c2-11e4-a4f0-7f1a8b30f852;</a:t>
            </a:r>
          </a:p>
          <a:p>
            <a:r>
              <a:rPr lang="en-US" dirty="0" err="1"/>
              <a:t>cqlsh:weblog</a:t>
            </a:r>
            <a:r>
              <a:rPr lang="en-US" dirty="0"/>
              <a:t>&gt; UPDATE </a:t>
            </a:r>
            <a:r>
              <a:rPr lang="en-US" dirty="0" err="1"/>
              <a:t>comment_votes</a:t>
            </a:r>
            <a:r>
              <a:rPr lang="en-US" dirty="0"/>
              <a:t> SET </a:t>
            </a:r>
            <a:r>
              <a:rPr lang="en-US" dirty="0" err="1"/>
              <a:t>downvotes</a:t>
            </a:r>
            <a:r>
              <a:rPr lang="en-US" dirty="0"/>
              <a:t> = </a:t>
            </a:r>
            <a:r>
              <a:rPr lang="en-US" dirty="0" err="1"/>
              <a:t>downvotes</a:t>
            </a:r>
            <a:r>
              <a:rPr lang="en-US" dirty="0"/>
              <a:t> + 1 WHERE </a:t>
            </a:r>
            <a:r>
              <a:rPr lang="en-US" dirty="0" err="1"/>
              <a:t>comment_id</a:t>
            </a:r>
            <a:r>
              <a:rPr lang="en-US" dirty="0"/>
              <a:t> = be127d00-22c2-11e4-a4f0-7f1a8b30f852;</a:t>
            </a:r>
          </a:p>
          <a:p>
            <a:r>
              <a:rPr lang="en-US" dirty="0" err="1"/>
              <a:t>cqlsh:weblog</a:t>
            </a:r>
            <a:r>
              <a:rPr lang="en-US" dirty="0"/>
              <a:t>&gt; UPDATE </a:t>
            </a:r>
            <a:r>
              <a:rPr lang="en-US" dirty="0" err="1"/>
              <a:t>post_votes</a:t>
            </a:r>
            <a:r>
              <a:rPr lang="en-US" dirty="0"/>
              <a:t> SET </a:t>
            </a:r>
            <a:r>
              <a:rPr lang="en-US" dirty="0" err="1"/>
              <a:t>downvotes</a:t>
            </a:r>
            <a:r>
              <a:rPr lang="en-US" dirty="0"/>
              <a:t> = </a:t>
            </a:r>
            <a:r>
              <a:rPr lang="en-US" dirty="0" err="1"/>
              <a:t>downvotes</a:t>
            </a:r>
            <a:r>
              <a:rPr lang="en-US" dirty="0"/>
              <a:t> + 1 WHERE </a:t>
            </a:r>
            <a:r>
              <a:rPr lang="en-US" dirty="0" err="1"/>
              <a:t>post_id</a:t>
            </a:r>
            <a:r>
              <a:rPr lang="en-US" dirty="0"/>
              <a:t> = d44e0440-22c2-11e4-a4f0-7f1a8b30f852;</a:t>
            </a:r>
          </a:p>
          <a:p>
            <a:r>
              <a:rPr lang="en-US" dirty="0" err="1"/>
              <a:t>cqlsh:weblog</a:t>
            </a:r>
            <a:r>
              <a:rPr lang="en-US" dirty="0"/>
              <a:t>&gt; UPDATE </a:t>
            </a:r>
            <a:r>
              <a:rPr lang="en-US" dirty="0" err="1"/>
              <a:t>post_votes</a:t>
            </a:r>
            <a:r>
              <a:rPr lang="en-US" dirty="0"/>
              <a:t> SET </a:t>
            </a:r>
            <a:r>
              <a:rPr lang="en-US" dirty="0" err="1"/>
              <a:t>upvotes</a:t>
            </a:r>
            <a:r>
              <a:rPr lang="en-US" dirty="0"/>
              <a:t> = </a:t>
            </a:r>
            <a:r>
              <a:rPr lang="en-US" dirty="0" err="1"/>
              <a:t>upvotes</a:t>
            </a:r>
            <a:r>
              <a:rPr lang="en-US" dirty="0"/>
              <a:t> + 1 WHERE </a:t>
            </a:r>
            <a:r>
              <a:rPr lang="en-US" dirty="0" err="1"/>
              <a:t>post_id</a:t>
            </a:r>
            <a:r>
              <a:rPr lang="en-US" dirty="0"/>
              <a:t> = d44e0440-22c2-11e4-a4f0-7f1a8b30f852;</a:t>
            </a:r>
          </a:p>
        </p:txBody>
      </p:sp>
      <p:sp>
        <p:nvSpPr>
          <p:cNvPr id="4" name="Footer Placeholder 3">
            <a:extLst>
              <a:ext uri="{FF2B5EF4-FFF2-40B4-BE49-F238E27FC236}">
                <a16:creationId xmlns:a16="http://schemas.microsoft.com/office/drawing/2014/main" id="{A14E6F7D-3842-CD45-81B8-87E06A4F0758}"/>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9F8D0B7-3EDD-004E-A714-7B3D33CCC3EA}"/>
              </a:ext>
            </a:extLst>
          </p:cNvPr>
          <p:cNvSpPr>
            <a:spLocks noGrp="1"/>
          </p:cNvSpPr>
          <p:nvPr>
            <p:ph type="dt" sz="half" idx="10"/>
          </p:nvPr>
        </p:nvSpPr>
        <p:spPr/>
        <p:txBody>
          <a:bodyPr/>
          <a:lstStyle/>
          <a:p>
            <a:fld id="{00A93F47-3552-2C4C-8CF2-C89ECBE1B774}" type="datetime1">
              <a:rPr lang="en-IN" smtClean="0"/>
              <a:t>09/05/20</a:t>
            </a:fld>
            <a:endParaRPr lang="en-GB"/>
          </a:p>
        </p:txBody>
      </p:sp>
    </p:spTree>
    <p:extLst>
      <p:ext uri="{BB962C8B-B14F-4D97-AF65-F5344CB8AC3E}">
        <p14:creationId xmlns:p14="http://schemas.microsoft.com/office/powerpoint/2010/main" val="80246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DATA</a:t>
            </a:r>
          </a:p>
        </p:txBody>
      </p:sp>
      <p:sp>
        <p:nvSpPr>
          <p:cNvPr id="3" name="Content Placeholder 2"/>
          <p:cNvSpPr>
            <a:spLocks noGrp="1"/>
          </p:cNvSpPr>
          <p:nvPr>
            <p:ph idx="1"/>
          </p:nvPr>
        </p:nvSpPr>
        <p:spPr/>
        <p:txBody>
          <a:bodyPr>
            <a:normAutofit/>
          </a:bodyPr>
          <a:lstStyle/>
          <a:p>
            <a:r>
              <a:rPr lang="en-US" dirty="0" err="1"/>
              <a:t>cqlsh:weblog</a:t>
            </a:r>
            <a:r>
              <a:rPr lang="en-US" dirty="0"/>
              <a:t>&gt; select * from posts where </a:t>
            </a:r>
            <a:r>
              <a:rPr lang="en-US" dirty="0" err="1"/>
              <a:t>blog_id</a:t>
            </a:r>
            <a:r>
              <a:rPr lang="en-US" dirty="0"/>
              <a:t> = 83cec740-22b1-11e4-a4f0-7f1a8b30f852 order by id </a:t>
            </a:r>
            <a:r>
              <a:rPr lang="en-US" dirty="0" err="1"/>
              <a:t>desc</a:t>
            </a:r>
            <a:r>
              <a:rPr lang="en-US" dirty="0"/>
              <a:t> limit 2;</a:t>
            </a:r>
          </a:p>
          <a:p>
            <a:r>
              <a:rPr lang="en-US" dirty="0" err="1"/>
              <a:t>cqlsh:weblog</a:t>
            </a:r>
            <a:r>
              <a:rPr lang="en-US" dirty="0"/>
              <a:t>&gt; select * from posts where </a:t>
            </a:r>
            <a:r>
              <a:rPr lang="en-US" dirty="0" err="1"/>
              <a:t>blog_id</a:t>
            </a:r>
            <a:r>
              <a:rPr lang="en-US" dirty="0"/>
              <a:t> = 83cec740-22b1-11e4-a4f0-7f1a8b30f852 and id &lt; 8eab0c10-2314-11e4-bac7-3f5f68a133d8 order by id </a:t>
            </a:r>
            <a:r>
              <a:rPr lang="en-US" dirty="0" err="1"/>
              <a:t>desc</a:t>
            </a:r>
            <a:r>
              <a:rPr lang="en-US" dirty="0"/>
              <a:t> limit 2;</a:t>
            </a:r>
          </a:p>
          <a:p>
            <a:r>
              <a:rPr lang="en-US" dirty="0" err="1"/>
              <a:t>cqlsh:weblog</a:t>
            </a:r>
            <a:r>
              <a:rPr lang="en-US" dirty="0"/>
              <a:t>&gt; select * from posts where </a:t>
            </a:r>
            <a:r>
              <a:rPr lang="en-US" dirty="0" err="1"/>
              <a:t>blog_id</a:t>
            </a:r>
            <a:r>
              <a:rPr lang="en-US" dirty="0"/>
              <a:t> = 83cec740-22b1-11e4-a4f0-7f1a8b30f852 and id &lt; 76738dc0-2314-11e4-bac7-3f5f68a133d8 order by id </a:t>
            </a:r>
            <a:r>
              <a:rPr lang="en-US" dirty="0" err="1"/>
              <a:t>desc</a:t>
            </a:r>
            <a:r>
              <a:rPr lang="en-US" dirty="0"/>
              <a:t> limit 2;</a:t>
            </a:r>
          </a:p>
        </p:txBody>
      </p:sp>
      <p:sp>
        <p:nvSpPr>
          <p:cNvPr id="4" name="Footer Placeholder 3">
            <a:extLst>
              <a:ext uri="{FF2B5EF4-FFF2-40B4-BE49-F238E27FC236}">
                <a16:creationId xmlns:a16="http://schemas.microsoft.com/office/drawing/2014/main" id="{11344B15-0D4D-3543-8F7B-0542F0440102}"/>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7301B972-6395-7C46-9796-BE21DEE60B8C}"/>
              </a:ext>
            </a:extLst>
          </p:cNvPr>
          <p:cNvSpPr>
            <a:spLocks noGrp="1"/>
          </p:cNvSpPr>
          <p:nvPr>
            <p:ph type="dt" sz="half" idx="10"/>
          </p:nvPr>
        </p:nvSpPr>
        <p:spPr/>
        <p:txBody>
          <a:bodyPr/>
          <a:lstStyle/>
          <a:p>
            <a:fld id="{6B404466-98DA-8246-AE9E-624FCCD00E84}" type="datetime1">
              <a:rPr lang="en-IN" smtClean="0"/>
              <a:t>09/05/20</a:t>
            </a:fld>
            <a:endParaRPr lang="en-GB"/>
          </a:p>
        </p:txBody>
      </p:sp>
    </p:spTree>
    <p:extLst>
      <p:ext uri="{BB962C8B-B14F-4D97-AF65-F5344CB8AC3E}">
        <p14:creationId xmlns:p14="http://schemas.microsoft.com/office/powerpoint/2010/main" val="3039328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To make a </a:t>
            </a:r>
            <a:r>
              <a:rPr lang="en-US" b="0" dirty="0" err="1"/>
              <a:t>nonprimary</a:t>
            </a:r>
            <a:r>
              <a:rPr lang="en-US" b="0" dirty="0"/>
              <a:t> key field searchable in </a:t>
            </a:r>
            <a:r>
              <a:rPr lang="en-US" b="0" dirty="0" err="1"/>
              <a:t>Cassandra,you</a:t>
            </a:r>
            <a:r>
              <a:rPr lang="en-US" b="0" dirty="0"/>
              <a:t> need to create an index on that column</a:t>
            </a:r>
            <a:endParaRPr lang="en-US" dirty="0"/>
          </a:p>
        </p:txBody>
      </p:sp>
      <p:sp>
        <p:nvSpPr>
          <p:cNvPr id="3" name="Content Placeholder 2"/>
          <p:cNvSpPr>
            <a:spLocks noGrp="1"/>
          </p:cNvSpPr>
          <p:nvPr>
            <p:ph idx="1"/>
          </p:nvPr>
        </p:nvSpPr>
        <p:spPr/>
        <p:txBody>
          <a:bodyPr/>
          <a:lstStyle/>
          <a:p>
            <a:r>
              <a:rPr lang="en-US" dirty="0" err="1"/>
              <a:t>cqlsh:weblog</a:t>
            </a:r>
            <a:r>
              <a:rPr lang="en-US" dirty="0"/>
              <a:t>&gt; CREATE INDEX </a:t>
            </a:r>
            <a:r>
              <a:rPr lang="en-US" dirty="0" err="1"/>
              <a:t>commenter_idx</a:t>
            </a:r>
            <a:r>
              <a:rPr lang="en-US" dirty="0"/>
              <a:t> ON comments (commenter);</a:t>
            </a:r>
          </a:p>
          <a:p>
            <a:r>
              <a:rPr lang="en-US" dirty="0" err="1"/>
              <a:t>cqlsh:weblog</a:t>
            </a:r>
            <a:r>
              <a:rPr lang="en-US" dirty="0"/>
              <a:t>&gt; select * from comments where commenter = 'liz@gmail.com';</a:t>
            </a:r>
          </a:p>
        </p:txBody>
      </p:sp>
      <p:sp>
        <p:nvSpPr>
          <p:cNvPr id="4" name="Footer Placeholder 3">
            <a:extLst>
              <a:ext uri="{FF2B5EF4-FFF2-40B4-BE49-F238E27FC236}">
                <a16:creationId xmlns:a16="http://schemas.microsoft.com/office/drawing/2014/main" id="{57C733B8-CC8C-7E49-BA38-AB1C3B1C0FEA}"/>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E206C06A-A84F-F341-835C-285C10308C75}"/>
              </a:ext>
            </a:extLst>
          </p:cNvPr>
          <p:cNvSpPr>
            <a:spLocks noGrp="1"/>
          </p:cNvSpPr>
          <p:nvPr>
            <p:ph type="dt" sz="half" idx="10"/>
          </p:nvPr>
        </p:nvSpPr>
        <p:spPr/>
        <p:txBody>
          <a:bodyPr/>
          <a:lstStyle/>
          <a:p>
            <a:fld id="{C6F7EDD6-616D-5142-AEEC-F3EC8462665E}" type="datetime1">
              <a:rPr lang="en-IN" smtClean="0"/>
              <a:t>09/05/20</a:t>
            </a:fld>
            <a:endParaRPr lang="en-GB"/>
          </a:p>
        </p:txBody>
      </p:sp>
    </p:spTree>
    <p:extLst>
      <p:ext uri="{BB962C8B-B14F-4D97-AF65-F5344CB8AC3E}">
        <p14:creationId xmlns:p14="http://schemas.microsoft.com/office/powerpoint/2010/main" val="32957427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599" cy="5811838"/>
          </a:xfrm>
          <a:prstGeom prst="rect">
            <a:avLst/>
          </a:prstGeom>
        </p:spPr>
      </p:pic>
      <p:sp>
        <p:nvSpPr>
          <p:cNvPr id="3" name="Footer Placeholder 2">
            <a:extLst>
              <a:ext uri="{FF2B5EF4-FFF2-40B4-BE49-F238E27FC236}">
                <a16:creationId xmlns:a16="http://schemas.microsoft.com/office/drawing/2014/main" id="{A3FAC6F6-05B7-8B40-96A7-DFDAA1E9D895}"/>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26B209AE-342D-CE45-BEA0-F77B6A509D1D}"/>
              </a:ext>
            </a:extLst>
          </p:cNvPr>
          <p:cNvSpPr>
            <a:spLocks noGrp="1"/>
          </p:cNvSpPr>
          <p:nvPr>
            <p:ph type="dt" sz="half" idx="10"/>
          </p:nvPr>
        </p:nvSpPr>
        <p:spPr/>
        <p:txBody>
          <a:bodyPr/>
          <a:lstStyle/>
          <a:p>
            <a:fld id="{5A421E4B-036C-2541-B35E-E6742E4BA471}" type="datetime1">
              <a:rPr lang="en-IN" smtClean="0"/>
              <a:t>09/05/20</a:t>
            </a:fld>
            <a:endParaRPr lang="en-GB"/>
          </a:p>
        </p:txBody>
      </p:sp>
    </p:spTree>
    <p:extLst>
      <p:ext uri="{BB962C8B-B14F-4D97-AF65-F5344CB8AC3E}">
        <p14:creationId xmlns:p14="http://schemas.microsoft.com/office/powerpoint/2010/main" val="342007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Ring Tokenization:</a:t>
            </a:r>
          </a:p>
        </p:txBody>
      </p:sp>
      <p:pic>
        <p:nvPicPr>
          <p:cNvPr id="4" name="Content Placeholder 3"/>
          <p:cNvPicPr>
            <a:picLocks noGrp="1" noChangeAspect="1"/>
          </p:cNvPicPr>
          <p:nvPr>
            <p:ph idx="1"/>
          </p:nvPr>
        </p:nvPicPr>
        <p:blipFill>
          <a:blip r:embed="rId2"/>
          <a:stretch>
            <a:fillRect/>
          </a:stretch>
        </p:blipFill>
        <p:spPr>
          <a:xfrm>
            <a:off x="838200" y="1429305"/>
            <a:ext cx="10515600" cy="4747658"/>
          </a:xfrm>
          <a:prstGeom prst="rect">
            <a:avLst/>
          </a:prstGeom>
        </p:spPr>
      </p:pic>
      <p:sp>
        <p:nvSpPr>
          <p:cNvPr id="3" name="Footer Placeholder 2">
            <a:extLst>
              <a:ext uri="{FF2B5EF4-FFF2-40B4-BE49-F238E27FC236}">
                <a16:creationId xmlns:a16="http://schemas.microsoft.com/office/drawing/2014/main" id="{F4FE4D47-7328-BC49-97B0-7C99B182175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B86B64B-0C6D-F94E-A3DB-62FDFE4CAA0A}"/>
              </a:ext>
            </a:extLst>
          </p:cNvPr>
          <p:cNvSpPr>
            <a:spLocks noGrp="1"/>
          </p:cNvSpPr>
          <p:nvPr>
            <p:ph type="dt" sz="half" idx="10"/>
          </p:nvPr>
        </p:nvSpPr>
        <p:spPr/>
        <p:txBody>
          <a:bodyPr/>
          <a:lstStyle/>
          <a:p>
            <a:fld id="{7F3F8060-66BD-9F4F-B1A7-6635084C074B}" type="datetime1">
              <a:rPr lang="en-IN" smtClean="0"/>
              <a:t>09/05/20</a:t>
            </a:fld>
            <a:endParaRPr lang="en-GB"/>
          </a:p>
        </p:txBody>
      </p:sp>
    </p:spTree>
    <p:extLst>
      <p:ext uri="{BB962C8B-B14F-4D97-AF65-F5344CB8AC3E}">
        <p14:creationId xmlns:p14="http://schemas.microsoft.com/office/powerpoint/2010/main" val="1128572522"/>
      </p:ext>
    </p:extLst>
  </p:cSld>
  <p:clrMapOvr>
    <a:masterClrMapping/>
  </p:clrMapOvr>
  <p:transition spd="slow">
    <p:comb/>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365125"/>
            <a:ext cx="10515599" cy="5811838"/>
          </a:xfrm>
          <a:prstGeom prst="rect">
            <a:avLst/>
          </a:prstGeom>
        </p:spPr>
      </p:pic>
      <p:sp>
        <p:nvSpPr>
          <p:cNvPr id="3" name="Footer Placeholder 2">
            <a:extLst>
              <a:ext uri="{FF2B5EF4-FFF2-40B4-BE49-F238E27FC236}">
                <a16:creationId xmlns:a16="http://schemas.microsoft.com/office/drawing/2014/main" id="{198F552C-0D6A-E040-B2EC-90A9A85E673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D3133F8-F7B6-C045-8F32-271F6A36BB18}"/>
              </a:ext>
            </a:extLst>
          </p:cNvPr>
          <p:cNvSpPr>
            <a:spLocks noGrp="1"/>
          </p:cNvSpPr>
          <p:nvPr>
            <p:ph type="dt" sz="half" idx="10"/>
          </p:nvPr>
        </p:nvSpPr>
        <p:spPr/>
        <p:txBody>
          <a:bodyPr/>
          <a:lstStyle/>
          <a:p>
            <a:fld id="{FE77D5CA-A9BE-284C-8051-393EAD55BADF}" type="datetime1">
              <a:rPr lang="en-IN" smtClean="0"/>
              <a:t>09/05/20</a:t>
            </a:fld>
            <a:endParaRPr lang="en-GB"/>
          </a:p>
        </p:txBody>
      </p:sp>
    </p:spTree>
    <p:extLst>
      <p:ext uri="{BB962C8B-B14F-4D97-AF65-F5344CB8AC3E}">
        <p14:creationId xmlns:p14="http://schemas.microsoft.com/office/powerpoint/2010/main" val="47090530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pic>
        <p:nvPicPr>
          <p:cNvPr id="4" name="Content Placeholder 3"/>
          <p:cNvPicPr>
            <a:picLocks noGrp="1" noChangeAspect="1"/>
          </p:cNvPicPr>
          <p:nvPr>
            <p:ph idx="1"/>
          </p:nvPr>
        </p:nvPicPr>
        <p:blipFill>
          <a:blip r:embed="rId2"/>
          <a:stretch>
            <a:fillRect/>
          </a:stretch>
        </p:blipFill>
        <p:spPr>
          <a:xfrm>
            <a:off x="838200" y="1363436"/>
            <a:ext cx="10515600" cy="4898571"/>
          </a:xfrm>
          <a:prstGeom prst="rect">
            <a:avLst/>
          </a:prstGeom>
        </p:spPr>
      </p:pic>
      <p:sp>
        <p:nvSpPr>
          <p:cNvPr id="3" name="Footer Placeholder 2">
            <a:extLst>
              <a:ext uri="{FF2B5EF4-FFF2-40B4-BE49-F238E27FC236}">
                <a16:creationId xmlns:a16="http://schemas.microsoft.com/office/drawing/2014/main" id="{D3E31EAD-2C8F-4247-B8D0-66B9597B607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AE1F5FA-E5C2-BB49-9208-0CB13654E015}"/>
              </a:ext>
            </a:extLst>
          </p:cNvPr>
          <p:cNvSpPr>
            <a:spLocks noGrp="1"/>
          </p:cNvSpPr>
          <p:nvPr>
            <p:ph type="dt" sz="half" idx="10"/>
          </p:nvPr>
        </p:nvSpPr>
        <p:spPr/>
        <p:txBody>
          <a:bodyPr/>
          <a:lstStyle/>
          <a:p>
            <a:fld id="{36BD91EA-F5F4-9E49-859A-6B41C1A89EF1}" type="datetime1">
              <a:rPr lang="en-IN" smtClean="0"/>
              <a:t>09/05/20</a:t>
            </a:fld>
            <a:endParaRPr lang="en-GB"/>
          </a:p>
        </p:txBody>
      </p:sp>
    </p:spTree>
    <p:extLst>
      <p:ext uri="{BB962C8B-B14F-4D97-AF65-F5344CB8AC3E}">
        <p14:creationId xmlns:p14="http://schemas.microsoft.com/office/powerpoint/2010/main" val="1206943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a:t>
            </a:r>
          </a:p>
        </p:txBody>
      </p:sp>
      <p:sp>
        <p:nvSpPr>
          <p:cNvPr id="3" name="Content Placeholder 2"/>
          <p:cNvSpPr>
            <a:spLocks noGrp="1"/>
          </p:cNvSpPr>
          <p:nvPr>
            <p:ph idx="1"/>
          </p:nvPr>
        </p:nvSpPr>
        <p:spPr/>
        <p:txBody>
          <a:bodyPr/>
          <a:lstStyle/>
          <a:p>
            <a:r>
              <a:rPr lang="en-US" dirty="0"/>
              <a:t>Every read receives the most recent write or an error</a:t>
            </a:r>
          </a:p>
        </p:txBody>
      </p:sp>
      <p:sp>
        <p:nvSpPr>
          <p:cNvPr id="4" name="Footer Placeholder 3">
            <a:extLst>
              <a:ext uri="{FF2B5EF4-FFF2-40B4-BE49-F238E27FC236}">
                <a16:creationId xmlns:a16="http://schemas.microsoft.com/office/drawing/2014/main" id="{90109B1A-9316-1E44-A060-A33680CFE95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23EA0D3-D36C-5941-A40C-5AE139BE01DD}"/>
              </a:ext>
            </a:extLst>
          </p:cNvPr>
          <p:cNvSpPr>
            <a:spLocks noGrp="1"/>
          </p:cNvSpPr>
          <p:nvPr>
            <p:ph type="dt" sz="half" idx="10"/>
          </p:nvPr>
        </p:nvSpPr>
        <p:spPr/>
        <p:txBody>
          <a:bodyPr/>
          <a:lstStyle/>
          <a:p>
            <a:fld id="{26C89A67-2522-2A45-9799-B231BEF7E27D}" type="datetime1">
              <a:rPr lang="en-IN" smtClean="0"/>
              <a:t>09/05/20</a:t>
            </a:fld>
            <a:endParaRPr lang="en-GB"/>
          </a:p>
        </p:txBody>
      </p:sp>
    </p:spTree>
    <p:extLst>
      <p:ext uri="{BB962C8B-B14F-4D97-AF65-F5344CB8AC3E}">
        <p14:creationId xmlns:p14="http://schemas.microsoft.com/office/powerpoint/2010/main" val="2732396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a:t>
            </a:r>
          </a:p>
        </p:txBody>
      </p:sp>
      <p:sp>
        <p:nvSpPr>
          <p:cNvPr id="3" name="Content Placeholder 2"/>
          <p:cNvSpPr>
            <a:spLocks noGrp="1"/>
          </p:cNvSpPr>
          <p:nvPr>
            <p:ph idx="1"/>
          </p:nvPr>
        </p:nvSpPr>
        <p:spPr/>
        <p:txBody>
          <a:bodyPr/>
          <a:lstStyle/>
          <a:p>
            <a:r>
              <a:rPr lang="en-US" dirty="0"/>
              <a:t>Every request receives a (non-error) response – without guarantee that it contains the most recent write</a:t>
            </a:r>
          </a:p>
        </p:txBody>
      </p:sp>
      <p:sp>
        <p:nvSpPr>
          <p:cNvPr id="4" name="Footer Placeholder 3">
            <a:extLst>
              <a:ext uri="{FF2B5EF4-FFF2-40B4-BE49-F238E27FC236}">
                <a16:creationId xmlns:a16="http://schemas.microsoft.com/office/drawing/2014/main" id="{610E44D4-9B3C-BA42-BB47-74977CA6A96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794DB3C4-5AB6-F44E-9189-422140034ACF}"/>
              </a:ext>
            </a:extLst>
          </p:cNvPr>
          <p:cNvSpPr>
            <a:spLocks noGrp="1"/>
          </p:cNvSpPr>
          <p:nvPr>
            <p:ph type="dt" sz="half" idx="10"/>
          </p:nvPr>
        </p:nvSpPr>
        <p:spPr/>
        <p:txBody>
          <a:bodyPr/>
          <a:lstStyle/>
          <a:p>
            <a:fld id="{F66772DA-0E1E-5F4E-B504-F220126DE5B5}" type="datetime1">
              <a:rPr lang="en-IN" smtClean="0"/>
              <a:t>09/05/20</a:t>
            </a:fld>
            <a:endParaRPr lang="en-GB"/>
          </a:p>
        </p:txBody>
      </p:sp>
    </p:spTree>
    <p:extLst>
      <p:ext uri="{BB962C8B-B14F-4D97-AF65-F5344CB8AC3E}">
        <p14:creationId xmlns:p14="http://schemas.microsoft.com/office/powerpoint/2010/main" val="2973954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Cassandra</a:t>
            </a:r>
          </a:p>
        </p:txBody>
      </p:sp>
      <p:sp>
        <p:nvSpPr>
          <p:cNvPr id="3" name="Content Placeholder 2"/>
          <p:cNvSpPr>
            <a:spLocks noGrp="1"/>
          </p:cNvSpPr>
          <p:nvPr>
            <p:ph idx="1"/>
          </p:nvPr>
        </p:nvSpPr>
        <p:spPr/>
        <p:txBody>
          <a:bodyPr/>
          <a:lstStyle/>
          <a:p>
            <a:r>
              <a:rPr lang="en-US" i="1" dirty="0"/>
              <a:t>Apache Cassandra is an open source distributed database management system designed to handle large amounts of data across many commodity servers, providing high availability with no single point of failure. </a:t>
            </a:r>
          </a:p>
          <a:p>
            <a:r>
              <a:rPr lang="en-US" i="1" dirty="0"/>
              <a:t>Cassandra offers robust support for clusters spanning multiple datacenters, with asynchronous </a:t>
            </a:r>
            <a:r>
              <a:rPr lang="en-US" i="1" dirty="0" err="1"/>
              <a:t>masterless</a:t>
            </a:r>
            <a:r>
              <a:rPr lang="en-US" i="1" dirty="0"/>
              <a:t> replication allowing low latency operations for all clients</a:t>
            </a:r>
            <a:endParaRPr lang="en-US" dirty="0"/>
          </a:p>
          <a:p>
            <a:endParaRPr lang="en-US" dirty="0"/>
          </a:p>
        </p:txBody>
      </p:sp>
      <p:sp>
        <p:nvSpPr>
          <p:cNvPr id="4" name="Footer Placeholder 3">
            <a:extLst>
              <a:ext uri="{FF2B5EF4-FFF2-40B4-BE49-F238E27FC236}">
                <a16:creationId xmlns:a16="http://schemas.microsoft.com/office/drawing/2014/main" id="{5CB2C39B-E8E4-724A-89E9-F6FF7D0D0711}"/>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860B7BB-0AC8-F94D-BFA0-CA7D1C42F892}"/>
              </a:ext>
            </a:extLst>
          </p:cNvPr>
          <p:cNvSpPr>
            <a:spLocks noGrp="1"/>
          </p:cNvSpPr>
          <p:nvPr>
            <p:ph type="dt" sz="half" idx="10"/>
          </p:nvPr>
        </p:nvSpPr>
        <p:spPr/>
        <p:txBody>
          <a:bodyPr/>
          <a:lstStyle/>
          <a:p>
            <a:fld id="{4EFC54BD-BEFA-B046-9D20-CEA4795D3EC5}" type="datetime1">
              <a:rPr lang="en-IN" smtClean="0"/>
              <a:t>09/05/20</a:t>
            </a:fld>
            <a:endParaRPr lang="en-GB"/>
          </a:p>
        </p:txBody>
      </p:sp>
    </p:spTree>
    <p:extLst>
      <p:ext uri="{BB962C8B-B14F-4D97-AF65-F5344CB8AC3E}">
        <p14:creationId xmlns:p14="http://schemas.microsoft.com/office/powerpoint/2010/main" val="1783335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Tolerance</a:t>
            </a:r>
          </a:p>
        </p:txBody>
      </p:sp>
      <p:sp>
        <p:nvSpPr>
          <p:cNvPr id="3" name="Content Placeholder 2"/>
          <p:cNvSpPr>
            <a:spLocks noGrp="1"/>
          </p:cNvSpPr>
          <p:nvPr>
            <p:ph idx="1"/>
          </p:nvPr>
        </p:nvSpPr>
        <p:spPr/>
        <p:txBody>
          <a:bodyPr/>
          <a:lstStyle/>
          <a:p>
            <a:r>
              <a:rPr lang="en-US" dirty="0"/>
              <a:t>The system continues to operate despite an arbitrary number of messages being dropped (or delayed) by the network between nodes</a:t>
            </a:r>
          </a:p>
        </p:txBody>
      </p:sp>
      <p:sp>
        <p:nvSpPr>
          <p:cNvPr id="4" name="Footer Placeholder 3">
            <a:extLst>
              <a:ext uri="{FF2B5EF4-FFF2-40B4-BE49-F238E27FC236}">
                <a16:creationId xmlns:a16="http://schemas.microsoft.com/office/drawing/2014/main" id="{4330BFE0-4433-6B46-B45D-1B7A77DA001A}"/>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827E29D5-7D19-E24B-AE68-D0AE3ADEB09B}"/>
              </a:ext>
            </a:extLst>
          </p:cNvPr>
          <p:cNvSpPr>
            <a:spLocks noGrp="1"/>
          </p:cNvSpPr>
          <p:nvPr>
            <p:ph type="dt" sz="half" idx="10"/>
          </p:nvPr>
        </p:nvSpPr>
        <p:spPr/>
        <p:txBody>
          <a:bodyPr/>
          <a:lstStyle/>
          <a:p>
            <a:fld id="{84DF520A-283C-2E4B-BA50-A597190FF540}" type="datetime1">
              <a:rPr lang="en-IN" smtClean="0"/>
              <a:t>09/05/20</a:t>
            </a:fld>
            <a:endParaRPr lang="en-GB"/>
          </a:p>
        </p:txBody>
      </p:sp>
    </p:spTree>
    <p:extLst>
      <p:ext uri="{BB962C8B-B14F-4D97-AF65-F5344CB8AC3E}">
        <p14:creationId xmlns:p14="http://schemas.microsoft.com/office/powerpoint/2010/main" val="11126198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Tunable or Eventual Consistency</a:t>
            </a:r>
          </a:p>
        </p:txBody>
      </p:sp>
      <p:sp>
        <p:nvSpPr>
          <p:cNvPr id="3" name="Content Placeholder 2"/>
          <p:cNvSpPr>
            <a:spLocks noGrp="1"/>
          </p:cNvSpPr>
          <p:nvPr>
            <p:ph idx="1"/>
          </p:nvPr>
        </p:nvSpPr>
        <p:spPr/>
        <p:txBody>
          <a:bodyPr/>
          <a:lstStyle/>
          <a:p>
            <a:r>
              <a:rPr lang="en-US" b="1" dirty="0"/>
              <a:t>Eventual consistency</a:t>
            </a:r>
            <a:r>
              <a:rPr lang="en-US" dirty="0"/>
              <a:t> is a </a:t>
            </a:r>
            <a:r>
              <a:rPr lang="en-US" b="1" dirty="0"/>
              <a:t>consistency</a:t>
            </a:r>
            <a:r>
              <a:rPr lang="en-US" dirty="0"/>
              <a:t> model used in distributed computing to achieve high availability that informally guarantees that, if no new updates are made to a given data item, eventually all accesses to that item will return the last updated value.</a:t>
            </a:r>
          </a:p>
        </p:txBody>
      </p:sp>
      <p:sp>
        <p:nvSpPr>
          <p:cNvPr id="4" name="Footer Placeholder 3">
            <a:extLst>
              <a:ext uri="{FF2B5EF4-FFF2-40B4-BE49-F238E27FC236}">
                <a16:creationId xmlns:a16="http://schemas.microsoft.com/office/drawing/2014/main" id="{F343C4DD-4DD5-6E4D-9B13-908FC1B8628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61D434B3-4415-5443-8D4E-518978ECEF21}"/>
              </a:ext>
            </a:extLst>
          </p:cNvPr>
          <p:cNvSpPr>
            <a:spLocks noGrp="1"/>
          </p:cNvSpPr>
          <p:nvPr>
            <p:ph type="dt" sz="half" idx="10"/>
          </p:nvPr>
        </p:nvSpPr>
        <p:spPr/>
        <p:txBody>
          <a:bodyPr/>
          <a:lstStyle/>
          <a:p>
            <a:fld id="{F6D247C0-B2D6-CD4A-B0D2-C6200A333777}" type="datetime1">
              <a:rPr lang="en-IN" smtClean="0"/>
              <a:t>09/05/20</a:t>
            </a:fld>
            <a:endParaRPr lang="en-GB"/>
          </a:p>
        </p:txBody>
      </p:sp>
    </p:spTree>
    <p:extLst>
      <p:ext uri="{BB962C8B-B14F-4D97-AF65-F5344CB8AC3E}">
        <p14:creationId xmlns:p14="http://schemas.microsoft.com/office/powerpoint/2010/main" val="3551502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866274" y="324854"/>
            <a:ext cx="10948737" cy="5852110"/>
          </a:xfrm>
          <a:prstGeom prst="rect">
            <a:avLst/>
          </a:prstGeom>
          <a:noFill/>
          <a:ln w="9525">
            <a:noFill/>
            <a:miter lim="800000"/>
            <a:headEnd/>
            <a:tailEnd/>
          </a:ln>
          <a:effectLst/>
        </p:spPr>
      </p:pic>
      <p:sp>
        <p:nvSpPr>
          <p:cNvPr id="3" name="Footer Placeholder 2">
            <a:extLst>
              <a:ext uri="{FF2B5EF4-FFF2-40B4-BE49-F238E27FC236}">
                <a16:creationId xmlns:a16="http://schemas.microsoft.com/office/drawing/2014/main" id="{F60DE6BD-8423-A343-816E-039F7D945FE6}"/>
              </a:ext>
            </a:extLst>
          </p:cNvPr>
          <p:cNvSpPr>
            <a:spLocks noGrp="1"/>
          </p:cNvSpPr>
          <p:nvPr>
            <p:ph type="ftr" sz="quarter" idx="11"/>
          </p:nvPr>
        </p:nvSpPr>
        <p:spPr/>
        <p:txBody>
          <a:bodyPr/>
          <a:lstStyle/>
          <a:p>
            <a:endParaRPr lang="en-GB"/>
          </a:p>
        </p:txBody>
      </p:sp>
      <p:sp>
        <p:nvSpPr>
          <p:cNvPr id="4" name="Date Placeholder 3">
            <a:extLst>
              <a:ext uri="{FF2B5EF4-FFF2-40B4-BE49-F238E27FC236}">
                <a16:creationId xmlns:a16="http://schemas.microsoft.com/office/drawing/2014/main" id="{92A7ABD6-E973-7941-976B-AF4B0DC34A6D}"/>
              </a:ext>
            </a:extLst>
          </p:cNvPr>
          <p:cNvSpPr>
            <a:spLocks noGrp="1"/>
          </p:cNvSpPr>
          <p:nvPr>
            <p:ph type="dt" sz="half" idx="10"/>
          </p:nvPr>
        </p:nvSpPr>
        <p:spPr/>
        <p:txBody>
          <a:bodyPr/>
          <a:lstStyle/>
          <a:p>
            <a:fld id="{CC9C7C43-DF73-5E45-BC99-D7D3058BC556}" type="datetime1">
              <a:rPr lang="en-IN" smtClean="0"/>
              <a:t>09/05/20</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LANDSCAPE</a:t>
            </a:r>
          </a:p>
        </p:txBody>
      </p:sp>
      <p:pic>
        <p:nvPicPr>
          <p:cNvPr id="4" name="Content Placeholder 3"/>
          <p:cNvPicPr>
            <a:picLocks noGrp="1" noChangeAspect="1"/>
          </p:cNvPicPr>
          <p:nvPr>
            <p:ph idx="1"/>
          </p:nvPr>
        </p:nvPicPr>
        <p:blipFill>
          <a:blip r:embed="rId2"/>
          <a:stretch>
            <a:fillRect/>
          </a:stretch>
        </p:blipFill>
        <p:spPr>
          <a:xfrm>
            <a:off x="838200" y="1404257"/>
            <a:ext cx="10575471" cy="4772706"/>
          </a:xfrm>
          <a:prstGeom prst="rect">
            <a:avLst/>
          </a:prstGeom>
        </p:spPr>
      </p:pic>
      <p:sp>
        <p:nvSpPr>
          <p:cNvPr id="3" name="Footer Placeholder 2">
            <a:extLst>
              <a:ext uri="{FF2B5EF4-FFF2-40B4-BE49-F238E27FC236}">
                <a16:creationId xmlns:a16="http://schemas.microsoft.com/office/drawing/2014/main" id="{DA591529-EABC-CF48-BF30-4A3918936DF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C7FF3C90-30DF-6249-8F77-9B404D3A55B3}"/>
              </a:ext>
            </a:extLst>
          </p:cNvPr>
          <p:cNvSpPr>
            <a:spLocks noGrp="1"/>
          </p:cNvSpPr>
          <p:nvPr>
            <p:ph type="dt" sz="half" idx="10"/>
          </p:nvPr>
        </p:nvSpPr>
        <p:spPr/>
        <p:txBody>
          <a:bodyPr/>
          <a:lstStyle/>
          <a:p>
            <a:fld id="{A62C9F4D-5174-A944-8224-EC766864DA8E}" type="datetime1">
              <a:rPr lang="en-IN" smtClean="0"/>
              <a:t>09/05/20</a:t>
            </a:fld>
            <a:endParaRPr lang="en-GB"/>
          </a:p>
        </p:txBody>
      </p:sp>
    </p:spTree>
    <p:extLst>
      <p:ext uri="{BB962C8B-B14F-4D97-AF65-F5344CB8AC3E}">
        <p14:creationId xmlns:p14="http://schemas.microsoft.com/office/powerpoint/2010/main" val="2557467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Ring Representation</a:t>
            </a:r>
          </a:p>
        </p:txBody>
      </p:sp>
      <p:pic>
        <p:nvPicPr>
          <p:cNvPr id="4" name="Content Placeholder 3"/>
          <p:cNvPicPr>
            <a:picLocks noGrp="1" noChangeAspect="1"/>
          </p:cNvPicPr>
          <p:nvPr>
            <p:ph idx="1"/>
          </p:nvPr>
        </p:nvPicPr>
        <p:blipFill>
          <a:blip r:embed="rId2"/>
          <a:stretch>
            <a:fillRect/>
          </a:stretch>
        </p:blipFill>
        <p:spPr>
          <a:xfrm>
            <a:off x="838200" y="1616528"/>
            <a:ext cx="10515600" cy="4678135"/>
          </a:xfrm>
          <a:prstGeom prst="rect">
            <a:avLst/>
          </a:prstGeom>
        </p:spPr>
      </p:pic>
      <p:sp>
        <p:nvSpPr>
          <p:cNvPr id="3" name="Footer Placeholder 2">
            <a:extLst>
              <a:ext uri="{FF2B5EF4-FFF2-40B4-BE49-F238E27FC236}">
                <a16:creationId xmlns:a16="http://schemas.microsoft.com/office/drawing/2014/main" id="{BC7FF3A3-6ED9-2746-AFE1-794C717EA4B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2FDADDF5-F6AE-E44B-B564-44DDB9DD8F1C}"/>
              </a:ext>
            </a:extLst>
          </p:cNvPr>
          <p:cNvSpPr>
            <a:spLocks noGrp="1"/>
          </p:cNvSpPr>
          <p:nvPr>
            <p:ph type="dt" sz="half" idx="10"/>
          </p:nvPr>
        </p:nvSpPr>
        <p:spPr/>
        <p:txBody>
          <a:bodyPr/>
          <a:lstStyle/>
          <a:p>
            <a:fld id="{7E8AEC53-8DA6-8B4E-B8E4-E2C1884E2C5E}" type="datetime1">
              <a:rPr lang="en-IN" smtClean="0"/>
              <a:t>09/05/20</a:t>
            </a:fld>
            <a:endParaRPr lang="en-GB"/>
          </a:p>
        </p:txBody>
      </p:sp>
    </p:spTree>
    <p:extLst>
      <p:ext uri="{BB962C8B-B14F-4D97-AF65-F5344CB8AC3E}">
        <p14:creationId xmlns:p14="http://schemas.microsoft.com/office/powerpoint/2010/main" val="3654348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CASSANDRA WORKS?</a:t>
            </a:r>
          </a:p>
        </p:txBody>
      </p:sp>
      <p:pic>
        <p:nvPicPr>
          <p:cNvPr id="4" name="Content Placeholder 3"/>
          <p:cNvPicPr>
            <a:picLocks noGrp="1" noChangeAspect="1"/>
          </p:cNvPicPr>
          <p:nvPr>
            <p:ph idx="1"/>
          </p:nvPr>
        </p:nvPicPr>
        <p:blipFill>
          <a:blip r:embed="rId2"/>
          <a:stretch>
            <a:fillRect/>
          </a:stretch>
        </p:blipFill>
        <p:spPr>
          <a:xfrm>
            <a:off x="1045811" y="1825625"/>
            <a:ext cx="10100378" cy="4351338"/>
          </a:xfrm>
          <a:prstGeom prst="rect">
            <a:avLst/>
          </a:prstGeom>
        </p:spPr>
      </p:pic>
      <p:sp>
        <p:nvSpPr>
          <p:cNvPr id="3" name="Footer Placeholder 2">
            <a:extLst>
              <a:ext uri="{FF2B5EF4-FFF2-40B4-BE49-F238E27FC236}">
                <a16:creationId xmlns:a16="http://schemas.microsoft.com/office/drawing/2014/main" id="{4C093DBF-8910-B547-BD6D-64FE83445B9E}"/>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9C180D8-1A3C-9946-AC99-70B8E9C6BBC6}"/>
              </a:ext>
            </a:extLst>
          </p:cNvPr>
          <p:cNvSpPr>
            <a:spLocks noGrp="1"/>
          </p:cNvSpPr>
          <p:nvPr>
            <p:ph type="dt" sz="half" idx="10"/>
          </p:nvPr>
        </p:nvSpPr>
        <p:spPr/>
        <p:txBody>
          <a:bodyPr/>
          <a:lstStyle/>
          <a:p>
            <a:fld id="{9BB473B0-A11B-544A-8694-8D461AD6CCB5}" type="datetime1">
              <a:rPr lang="en-IN" smtClean="0"/>
              <a:t>09/05/20</a:t>
            </a:fld>
            <a:endParaRPr lang="en-GB"/>
          </a:p>
        </p:txBody>
      </p:sp>
    </p:spTree>
    <p:extLst>
      <p:ext uri="{BB962C8B-B14F-4D97-AF65-F5344CB8AC3E}">
        <p14:creationId xmlns:p14="http://schemas.microsoft.com/office/powerpoint/2010/main" val="93171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Info on Architecture::</a:t>
            </a:r>
          </a:p>
        </p:txBody>
      </p:sp>
      <p:sp>
        <p:nvSpPr>
          <p:cNvPr id="3" name="Content Placeholder 2"/>
          <p:cNvSpPr>
            <a:spLocks noGrp="1"/>
          </p:cNvSpPr>
          <p:nvPr>
            <p:ph idx="1"/>
          </p:nvPr>
        </p:nvSpPr>
        <p:spPr/>
        <p:txBody>
          <a:bodyPr>
            <a:normAutofit fontScale="92500"/>
          </a:bodyPr>
          <a:lstStyle/>
          <a:p>
            <a:r>
              <a:rPr lang="en-US" dirty="0"/>
              <a:t>The main class of Storage Layer is </a:t>
            </a:r>
            <a:r>
              <a:rPr lang="en-US" dirty="0" err="1"/>
              <a:t>StorageProxy</a:t>
            </a:r>
            <a:r>
              <a:rPr lang="en-US" dirty="0"/>
              <a:t>. It handles all the requests. The messaging layer is responsible for inter-node communications, such as gossip. Apart from this, process-level structures keep a rough idea about the actual data containers and where they live.</a:t>
            </a:r>
          </a:p>
          <a:p>
            <a:r>
              <a:rPr lang="en-US" dirty="0"/>
              <a:t>There are four data buckets that you need to know. MemTable is a hash table-like structure that stays in memory. It contains actual cell data. </a:t>
            </a:r>
            <a:r>
              <a:rPr lang="en-US" dirty="0" err="1"/>
              <a:t>SSTable</a:t>
            </a:r>
            <a:r>
              <a:rPr lang="en-US" dirty="0"/>
              <a:t> is the disk version of MemTables. When MemTables are full, they are persisted to hard disk as </a:t>
            </a:r>
            <a:r>
              <a:rPr lang="en-US" dirty="0" err="1"/>
              <a:t>SSTable</a:t>
            </a:r>
            <a:r>
              <a:rPr lang="en-US" dirty="0"/>
              <a:t>.</a:t>
            </a:r>
          </a:p>
          <a:p>
            <a:r>
              <a:rPr lang="en-US" dirty="0"/>
              <a:t>Commit log is an append only log of all the mutations that are sent to the Cassandra cluster</a:t>
            </a:r>
          </a:p>
        </p:txBody>
      </p:sp>
      <p:sp>
        <p:nvSpPr>
          <p:cNvPr id="4" name="Footer Placeholder 3">
            <a:extLst>
              <a:ext uri="{FF2B5EF4-FFF2-40B4-BE49-F238E27FC236}">
                <a16:creationId xmlns:a16="http://schemas.microsoft.com/office/drawing/2014/main" id="{6C764207-F092-A844-967B-A189A03E6AF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0DDB046-955C-4A4F-A330-84439DE22BF9}"/>
              </a:ext>
            </a:extLst>
          </p:cNvPr>
          <p:cNvSpPr>
            <a:spLocks noGrp="1"/>
          </p:cNvSpPr>
          <p:nvPr>
            <p:ph type="dt" sz="half" idx="10"/>
          </p:nvPr>
        </p:nvSpPr>
        <p:spPr/>
        <p:txBody>
          <a:bodyPr/>
          <a:lstStyle/>
          <a:p>
            <a:fld id="{0F2D2A74-ADA3-284C-A99A-313DFC1C38E4}" type="datetime1">
              <a:rPr lang="en-IN" smtClean="0"/>
              <a:t>09/05/20</a:t>
            </a:fld>
            <a:endParaRPr lang="en-GB"/>
          </a:p>
        </p:txBody>
      </p:sp>
    </p:spTree>
    <p:extLst>
      <p:ext uri="{BB962C8B-B14F-4D97-AF65-F5344CB8AC3E}">
        <p14:creationId xmlns:p14="http://schemas.microsoft.com/office/powerpoint/2010/main" val="402445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in Action</a:t>
            </a:r>
          </a:p>
        </p:txBody>
      </p:sp>
      <p:sp>
        <p:nvSpPr>
          <p:cNvPr id="3" name="Content Placeholder 2"/>
          <p:cNvSpPr>
            <a:spLocks noGrp="1"/>
          </p:cNvSpPr>
          <p:nvPr>
            <p:ph idx="1"/>
          </p:nvPr>
        </p:nvSpPr>
        <p:spPr/>
        <p:txBody>
          <a:bodyPr/>
          <a:lstStyle/>
          <a:p>
            <a:r>
              <a:rPr lang="en-US" dirty="0"/>
              <a:t>Client can connect to any node (coordinator node) to write anything to Cassandra</a:t>
            </a:r>
          </a:p>
          <a:p>
            <a:r>
              <a:rPr lang="en-US" dirty="0"/>
              <a:t>And based on the replication strategy being decided, it waits only till minimum replication criterion is satisfied</a:t>
            </a:r>
          </a:p>
          <a:p>
            <a:r>
              <a:rPr lang="en-US" dirty="0"/>
              <a:t>That is called tunable consistency level</a:t>
            </a:r>
          </a:p>
        </p:txBody>
      </p:sp>
      <p:sp>
        <p:nvSpPr>
          <p:cNvPr id="4" name="Footer Placeholder 3">
            <a:extLst>
              <a:ext uri="{FF2B5EF4-FFF2-40B4-BE49-F238E27FC236}">
                <a16:creationId xmlns:a16="http://schemas.microsoft.com/office/drawing/2014/main" id="{278113B8-1BDA-264A-8EC6-56576E2121BC}"/>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62D24FA2-9AB7-5E4F-84E3-FFC68EBAD54D}"/>
              </a:ext>
            </a:extLst>
          </p:cNvPr>
          <p:cNvSpPr>
            <a:spLocks noGrp="1"/>
          </p:cNvSpPr>
          <p:nvPr>
            <p:ph type="dt" sz="half" idx="10"/>
          </p:nvPr>
        </p:nvSpPr>
        <p:spPr/>
        <p:txBody>
          <a:bodyPr/>
          <a:lstStyle/>
          <a:p>
            <a:fld id="{3C74AD77-5DAA-A449-A1E8-C5AE1358DCE4}" type="datetime1">
              <a:rPr lang="en-IN" smtClean="0"/>
              <a:t>09/05/20</a:t>
            </a:fld>
            <a:endParaRPr lang="en-GB"/>
          </a:p>
        </p:txBody>
      </p:sp>
    </p:spTree>
    <p:extLst>
      <p:ext uri="{BB962C8B-B14F-4D97-AF65-F5344CB8AC3E}">
        <p14:creationId xmlns:p14="http://schemas.microsoft.com/office/powerpoint/2010/main" val="3140882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in Action</a:t>
            </a:r>
          </a:p>
        </p:txBody>
      </p:sp>
      <p:sp>
        <p:nvSpPr>
          <p:cNvPr id="3" name="Content Placeholder 2"/>
          <p:cNvSpPr>
            <a:spLocks noGrp="1"/>
          </p:cNvSpPr>
          <p:nvPr>
            <p:ph idx="1"/>
          </p:nvPr>
        </p:nvSpPr>
        <p:spPr/>
        <p:txBody>
          <a:bodyPr/>
          <a:lstStyle/>
          <a:p>
            <a:r>
              <a:rPr lang="en-US" dirty="0"/>
              <a:t>Almost similar to write, but here the Storage proxy will search the data within nearest proximity</a:t>
            </a:r>
          </a:p>
          <a:p>
            <a:r>
              <a:rPr lang="en-US" dirty="0"/>
              <a:t>This nearest proximity function is called as Snitch function</a:t>
            </a:r>
          </a:p>
        </p:txBody>
      </p:sp>
      <p:sp>
        <p:nvSpPr>
          <p:cNvPr id="4" name="Footer Placeholder 3">
            <a:extLst>
              <a:ext uri="{FF2B5EF4-FFF2-40B4-BE49-F238E27FC236}">
                <a16:creationId xmlns:a16="http://schemas.microsoft.com/office/drawing/2014/main" id="{E35224FC-10A4-1349-873C-1B30D8339CCE}"/>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093A812F-51B3-034D-814C-2518E7436D9B}"/>
              </a:ext>
            </a:extLst>
          </p:cNvPr>
          <p:cNvSpPr>
            <a:spLocks noGrp="1"/>
          </p:cNvSpPr>
          <p:nvPr>
            <p:ph type="dt" sz="half" idx="10"/>
          </p:nvPr>
        </p:nvSpPr>
        <p:spPr/>
        <p:txBody>
          <a:bodyPr/>
          <a:lstStyle/>
          <a:p>
            <a:fld id="{A7389BAA-EDB3-FA4C-82E9-308F7BE35E0D}" type="datetime1">
              <a:rPr lang="en-IN" smtClean="0"/>
              <a:t>09/05/20</a:t>
            </a:fld>
            <a:endParaRPr lang="en-GB"/>
          </a:p>
        </p:txBody>
      </p:sp>
    </p:spTree>
    <p:extLst>
      <p:ext uri="{BB962C8B-B14F-4D97-AF65-F5344CB8AC3E}">
        <p14:creationId xmlns:p14="http://schemas.microsoft.com/office/powerpoint/2010/main" val="20379657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more interesting than this one </a:t>
            </a:r>
            <a:r>
              <a:rPr lang="en-US" dirty="0">
                <a:sym typeface="Wingdings" panose="05000000000000000000" pitchFamily="2" charset="2"/>
              </a:rPr>
              <a:t></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515599" cy="4603975"/>
          </a:xfrm>
          <a:prstGeom prst="rect">
            <a:avLst/>
          </a:prstGeom>
        </p:spPr>
      </p:pic>
      <p:sp>
        <p:nvSpPr>
          <p:cNvPr id="3" name="Footer Placeholder 2">
            <a:extLst>
              <a:ext uri="{FF2B5EF4-FFF2-40B4-BE49-F238E27FC236}">
                <a16:creationId xmlns:a16="http://schemas.microsoft.com/office/drawing/2014/main" id="{F06BF11E-C75D-D647-97F5-AB4A3DC16301}"/>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48E268E5-D829-5644-A79F-DE64C153A3AA}"/>
              </a:ext>
            </a:extLst>
          </p:cNvPr>
          <p:cNvSpPr>
            <a:spLocks noGrp="1"/>
          </p:cNvSpPr>
          <p:nvPr>
            <p:ph type="dt" sz="half" idx="10"/>
          </p:nvPr>
        </p:nvSpPr>
        <p:spPr/>
        <p:txBody>
          <a:bodyPr/>
          <a:lstStyle/>
          <a:p>
            <a:fld id="{EB217165-4B6D-4F44-90B2-0B8F59F03070}" type="datetime1">
              <a:rPr lang="en-IN" smtClean="0"/>
              <a:t>09/05/20</a:t>
            </a:fld>
            <a:endParaRPr lang="en-GB"/>
          </a:p>
        </p:txBody>
      </p:sp>
    </p:spTree>
    <p:extLst>
      <p:ext uri="{BB962C8B-B14F-4D97-AF65-F5344CB8AC3E}">
        <p14:creationId xmlns:p14="http://schemas.microsoft.com/office/powerpoint/2010/main" val="1653666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distributed database</a:t>
            </a:r>
          </a:p>
        </p:txBody>
      </p:sp>
      <p:sp>
        <p:nvSpPr>
          <p:cNvPr id="3" name="Content Placeholder 2"/>
          <p:cNvSpPr>
            <a:spLocks noGrp="1"/>
          </p:cNvSpPr>
          <p:nvPr>
            <p:ph idx="1"/>
          </p:nvPr>
        </p:nvSpPr>
        <p:spPr/>
        <p:txBody>
          <a:bodyPr>
            <a:normAutofit fontScale="92500"/>
          </a:bodyPr>
          <a:lstStyle/>
          <a:p>
            <a:r>
              <a:rPr lang="en-US" dirty="0"/>
              <a:t>In computing, </a:t>
            </a:r>
            <a:r>
              <a:rPr lang="en-US" i="1" dirty="0"/>
              <a:t>distributed </a:t>
            </a:r>
            <a:r>
              <a:rPr lang="en-US" dirty="0"/>
              <a:t>means splitting data or tasks across multiple machines. </a:t>
            </a:r>
          </a:p>
          <a:p>
            <a:r>
              <a:rPr lang="en-US" dirty="0"/>
              <a:t>In the context of Cassandra, it means that the data is distributed across multiple machines. It means that no single node (a machine in a cluster is usually called a </a:t>
            </a:r>
            <a:r>
              <a:rPr lang="en-US" b="1" dirty="0"/>
              <a:t>node</a:t>
            </a:r>
            <a:r>
              <a:rPr lang="en-US" dirty="0"/>
              <a:t>) holds all the data, but just a chunk of it. It means that you are not limited by the storage and processing capabilities of a single machine. </a:t>
            </a:r>
          </a:p>
          <a:p>
            <a:r>
              <a:rPr lang="en-US" dirty="0"/>
              <a:t>If the data gets larger, add more machines. If you need more parallelism (ability to access data in parallel/concurrently), add more machines. This means that a node going down does not mean that all the data is lost (we will cover this issue soon).</a:t>
            </a:r>
          </a:p>
          <a:p>
            <a:endParaRPr lang="en-US" dirty="0"/>
          </a:p>
        </p:txBody>
      </p:sp>
      <p:sp>
        <p:nvSpPr>
          <p:cNvPr id="4" name="Footer Placeholder 3">
            <a:extLst>
              <a:ext uri="{FF2B5EF4-FFF2-40B4-BE49-F238E27FC236}">
                <a16:creationId xmlns:a16="http://schemas.microsoft.com/office/drawing/2014/main" id="{93A041E1-737A-7C44-8C85-2997E539B195}"/>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48AC85D1-BF72-2D42-B507-0125B8BF3890}"/>
              </a:ext>
            </a:extLst>
          </p:cNvPr>
          <p:cNvSpPr>
            <a:spLocks noGrp="1"/>
          </p:cNvSpPr>
          <p:nvPr>
            <p:ph type="dt" sz="half" idx="10"/>
          </p:nvPr>
        </p:nvSpPr>
        <p:spPr/>
        <p:txBody>
          <a:bodyPr/>
          <a:lstStyle/>
          <a:p>
            <a:fld id="{16B6462B-98E0-794B-A84D-E3EB342AE267}" type="datetime1">
              <a:rPr lang="en-IN" smtClean="0"/>
              <a:t>09/05/20</a:t>
            </a:fld>
            <a:endParaRPr lang="en-GB"/>
          </a:p>
        </p:txBody>
      </p:sp>
    </p:spTree>
    <p:extLst>
      <p:ext uri="{BB962C8B-B14F-4D97-AF65-F5344CB8AC3E}">
        <p14:creationId xmlns:p14="http://schemas.microsoft.com/office/powerpoint/2010/main" val="738326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Snitches:</a:t>
            </a:r>
          </a:p>
        </p:txBody>
      </p:sp>
      <p:sp>
        <p:nvSpPr>
          <p:cNvPr id="3" name="Content Placeholder 2"/>
          <p:cNvSpPr>
            <a:spLocks noGrp="1"/>
          </p:cNvSpPr>
          <p:nvPr>
            <p:ph idx="1"/>
          </p:nvPr>
        </p:nvSpPr>
        <p:spPr/>
        <p:txBody>
          <a:bodyPr>
            <a:normAutofit/>
          </a:bodyPr>
          <a:lstStyle/>
          <a:p>
            <a:r>
              <a:rPr lang="en-US" dirty="0" err="1"/>
              <a:t>SimpleSnitch</a:t>
            </a:r>
            <a:r>
              <a:rPr lang="en-US" dirty="0"/>
              <a:t>: A closer node is the one that comes first when moving clockwise in the ring</a:t>
            </a:r>
          </a:p>
          <a:p>
            <a:r>
              <a:rPr lang="en-US" dirty="0" err="1"/>
              <a:t>PropertyFileSnitch</a:t>
            </a:r>
            <a:r>
              <a:rPr lang="en-US" dirty="0"/>
              <a:t>: This snitch allows you to specify how you want your machines’ location to be interpreted by Cassandra. You do this by assigning a data center name and rack name for all the machines in the cluster in the $CASSANDRA_HOME/</a:t>
            </a:r>
            <a:r>
              <a:rPr lang="en-US" dirty="0" err="1"/>
              <a:t>conf</a:t>
            </a:r>
            <a:r>
              <a:rPr lang="en-US" dirty="0"/>
              <a:t>/</a:t>
            </a:r>
            <a:r>
              <a:rPr lang="en-US" dirty="0" err="1"/>
              <a:t>cassandra-topology.properties</a:t>
            </a:r>
            <a:r>
              <a:rPr lang="en-US" dirty="0"/>
              <a:t> file. Each node has a copy of this file and you need to alter this file each time you add or remove a node</a:t>
            </a:r>
          </a:p>
        </p:txBody>
      </p:sp>
      <p:sp>
        <p:nvSpPr>
          <p:cNvPr id="4" name="Footer Placeholder 3">
            <a:extLst>
              <a:ext uri="{FF2B5EF4-FFF2-40B4-BE49-F238E27FC236}">
                <a16:creationId xmlns:a16="http://schemas.microsoft.com/office/drawing/2014/main" id="{C651D9CA-DBFB-C74A-85C6-3CA5E347CA05}"/>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53C1ECA4-1911-7A48-8B14-DB826B080711}"/>
              </a:ext>
            </a:extLst>
          </p:cNvPr>
          <p:cNvSpPr>
            <a:spLocks noGrp="1"/>
          </p:cNvSpPr>
          <p:nvPr>
            <p:ph type="dt" sz="half" idx="10"/>
          </p:nvPr>
        </p:nvSpPr>
        <p:spPr/>
        <p:txBody>
          <a:bodyPr/>
          <a:lstStyle/>
          <a:p>
            <a:fld id="{97865D15-A92E-DF48-B06A-4AA29639CCB2}" type="datetime1">
              <a:rPr lang="en-IN" smtClean="0"/>
              <a:t>09/05/20</a:t>
            </a:fld>
            <a:endParaRPr lang="en-GB"/>
          </a:p>
        </p:txBody>
      </p:sp>
    </p:spTree>
    <p:extLst>
      <p:ext uri="{BB962C8B-B14F-4D97-AF65-F5344CB8AC3E}">
        <p14:creationId xmlns:p14="http://schemas.microsoft.com/office/powerpoint/2010/main" val="1178158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Property Snitch file Example::</a:t>
            </a:r>
          </a:p>
          <a:p>
            <a:r>
              <a:rPr lang="en-US" dirty="0"/>
              <a:t># Cassandra Node IP=Data </a:t>
            </a:r>
            <a:r>
              <a:rPr lang="en-US" dirty="0" err="1"/>
              <a:t>Center:Rack</a:t>
            </a:r>
            <a:endParaRPr lang="en-US" dirty="0"/>
          </a:p>
          <a:p>
            <a:r>
              <a:rPr lang="en-US" dirty="0"/>
              <a:t>192.168.1.100=DC1:RAC1</a:t>
            </a:r>
          </a:p>
          <a:p>
            <a:r>
              <a:rPr lang="en-US" dirty="0"/>
              <a:t>192.168.2.200=DC2:RAC2</a:t>
            </a:r>
          </a:p>
          <a:p>
            <a:r>
              <a:rPr lang="en-US" dirty="0"/>
              <a:t>10.0.0.10=DC1:RAC1</a:t>
            </a:r>
          </a:p>
          <a:p>
            <a:r>
              <a:rPr lang="en-US" dirty="0"/>
              <a:t>10.0.0.11=DC1:RAC1</a:t>
            </a:r>
          </a:p>
          <a:p>
            <a:r>
              <a:rPr lang="en-US" dirty="0"/>
              <a:t>10.0.0.12=DC1:RAC2</a:t>
            </a:r>
          </a:p>
          <a:p>
            <a:r>
              <a:rPr lang="en-US" dirty="0"/>
              <a:t>10.20.114.10=DC2:RAC1</a:t>
            </a:r>
          </a:p>
          <a:p>
            <a:r>
              <a:rPr lang="en-US" dirty="0"/>
              <a:t>10.20.114.11=DC2:RAC1</a:t>
            </a:r>
          </a:p>
        </p:txBody>
      </p:sp>
      <p:sp>
        <p:nvSpPr>
          <p:cNvPr id="4" name="Footer Placeholder 3">
            <a:extLst>
              <a:ext uri="{FF2B5EF4-FFF2-40B4-BE49-F238E27FC236}">
                <a16:creationId xmlns:a16="http://schemas.microsoft.com/office/drawing/2014/main" id="{153F99A2-A229-B249-88A4-882C86EE4A2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EF4BE3DD-1F77-4247-BF62-65AAAC08733D}"/>
              </a:ext>
            </a:extLst>
          </p:cNvPr>
          <p:cNvSpPr>
            <a:spLocks noGrp="1"/>
          </p:cNvSpPr>
          <p:nvPr>
            <p:ph type="dt" sz="half" idx="10"/>
          </p:nvPr>
        </p:nvSpPr>
        <p:spPr/>
        <p:txBody>
          <a:bodyPr/>
          <a:lstStyle/>
          <a:p>
            <a:fld id="{78776305-0802-B143-9EA8-A1F990EAA7CE}" type="datetime1">
              <a:rPr lang="en-IN" smtClean="0"/>
              <a:t>09/05/20</a:t>
            </a:fld>
            <a:endParaRPr lang="en-GB"/>
          </a:p>
        </p:txBody>
      </p:sp>
    </p:spTree>
    <p:extLst>
      <p:ext uri="{BB962C8B-B14F-4D97-AF65-F5344CB8AC3E}">
        <p14:creationId xmlns:p14="http://schemas.microsoft.com/office/powerpoint/2010/main" val="2149742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GossipingPropertyFileSnitch</a:t>
            </a:r>
            <a:r>
              <a:rPr lang="en-US" dirty="0"/>
              <a:t>: Similar to </a:t>
            </a:r>
            <a:r>
              <a:rPr lang="en-US" dirty="0" err="1"/>
              <a:t>PropertyFileSnitch</a:t>
            </a:r>
            <a:r>
              <a:rPr lang="en-US" dirty="0"/>
              <a:t>, you have a file called $CASSANDRA_HOME/</a:t>
            </a:r>
            <a:r>
              <a:rPr lang="en-US" dirty="0" err="1"/>
              <a:t>conf</a:t>
            </a:r>
            <a:r>
              <a:rPr lang="en-US" dirty="0"/>
              <a:t>/</a:t>
            </a:r>
            <a:r>
              <a:rPr lang="en-US" dirty="0" err="1"/>
              <a:t>cassandra-rackdc.properties</a:t>
            </a:r>
            <a:r>
              <a:rPr lang="en-US" dirty="0"/>
              <a:t>, and in this file you specify the data center and the rack name for that </a:t>
            </a:r>
            <a:r>
              <a:rPr lang="en-US" dirty="0" err="1"/>
              <a:t>machine.The</a:t>
            </a:r>
            <a:r>
              <a:rPr lang="en-US" dirty="0"/>
              <a:t> gossip protocol makes sure that this information gets spread to all the nodes in the cluster</a:t>
            </a:r>
          </a:p>
          <a:p>
            <a:endParaRPr lang="en-US" dirty="0"/>
          </a:p>
        </p:txBody>
      </p:sp>
      <p:sp>
        <p:nvSpPr>
          <p:cNvPr id="4" name="Footer Placeholder 3">
            <a:extLst>
              <a:ext uri="{FF2B5EF4-FFF2-40B4-BE49-F238E27FC236}">
                <a16:creationId xmlns:a16="http://schemas.microsoft.com/office/drawing/2014/main" id="{1C006431-E915-2545-9444-AFF5AF0BC1F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42FE1687-E364-1641-8D21-73D6BF4511C1}"/>
              </a:ext>
            </a:extLst>
          </p:cNvPr>
          <p:cNvSpPr>
            <a:spLocks noGrp="1"/>
          </p:cNvSpPr>
          <p:nvPr>
            <p:ph type="dt" sz="half" idx="10"/>
          </p:nvPr>
        </p:nvSpPr>
        <p:spPr/>
        <p:txBody>
          <a:bodyPr/>
          <a:lstStyle/>
          <a:p>
            <a:fld id="{054565B2-4973-614F-9A0A-4FF9E1660BCB}" type="datetime1">
              <a:rPr lang="en-IN" smtClean="0"/>
              <a:t>09/05/20</a:t>
            </a:fld>
            <a:endParaRPr lang="en-GB"/>
          </a:p>
        </p:txBody>
      </p:sp>
    </p:spTree>
    <p:extLst>
      <p:ext uri="{BB962C8B-B14F-4D97-AF65-F5344CB8AC3E}">
        <p14:creationId xmlns:p14="http://schemas.microsoft.com/office/powerpoint/2010/main" val="3998123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err="1"/>
              <a:t>RackInferringSnitch</a:t>
            </a:r>
            <a:r>
              <a:rPr lang="en-US" dirty="0"/>
              <a:t>: This snitch infers the location of a node based on its IP address. It uses the third octet to infer rack name, and the second octet to assign data center. </a:t>
            </a:r>
          </a:p>
          <a:p>
            <a:r>
              <a:rPr lang="en-US" dirty="0"/>
              <a:t>If you have four nodes 10.110.6.30, 10.110.6.4, 10.110.7.42, and 10.111.3.1, this snitch will think the first two live on the same rack as they have the same second octet (110) and the same third octet (6), while the third lives in the same data center but on a different rack as it has the same second octet but the third octet differs. Fourth, however, is assumed to live in a separate data center as it has a different second octet than the three</a:t>
            </a:r>
          </a:p>
        </p:txBody>
      </p:sp>
      <p:sp>
        <p:nvSpPr>
          <p:cNvPr id="4" name="Footer Placeholder 3">
            <a:extLst>
              <a:ext uri="{FF2B5EF4-FFF2-40B4-BE49-F238E27FC236}">
                <a16:creationId xmlns:a16="http://schemas.microsoft.com/office/drawing/2014/main" id="{2B99E95A-8E12-7540-8794-C3061101DB5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F1E6FC8-B78A-A846-A5CF-48E6DACDD2FD}"/>
              </a:ext>
            </a:extLst>
          </p:cNvPr>
          <p:cNvSpPr>
            <a:spLocks noGrp="1"/>
          </p:cNvSpPr>
          <p:nvPr>
            <p:ph type="dt" sz="half" idx="10"/>
          </p:nvPr>
        </p:nvSpPr>
        <p:spPr/>
        <p:txBody>
          <a:bodyPr/>
          <a:lstStyle/>
          <a:p>
            <a:fld id="{4FA9F686-D821-804B-9CDC-1DAE4A3CF73B}" type="datetime1">
              <a:rPr lang="en-IN" smtClean="0"/>
              <a:t>09/05/20</a:t>
            </a:fld>
            <a:endParaRPr lang="en-GB"/>
          </a:p>
        </p:txBody>
      </p:sp>
    </p:spTree>
    <p:extLst>
      <p:ext uri="{BB962C8B-B14F-4D97-AF65-F5344CB8AC3E}">
        <p14:creationId xmlns:p14="http://schemas.microsoft.com/office/powerpoint/2010/main" val="543911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err="1"/>
              <a:t>DynamicSnitch</a:t>
            </a:r>
            <a:r>
              <a:rPr lang="en-US" dirty="0"/>
              <a:t>: This Snitch determines closeness based on a recent performance delivered by a node. So, a quick responding node is perceived as being closer than a slower one, irrespective of its location closeness, or closeness in the ring. </a:t>
            </a:r>
          </a:p>
          <a:p>
            <a:r>
              <a:rPr lang="en-US" dirty="0"/>
              <a:t>This is done to avoid overloading a slow performing node. </a:t>
            </a:r>
            <a:r>
              <a:rPr lang="en-US" dirty="0" err="1"/>
              <a:t>DynamicSnitch</a:t>
            </a:r>
            <a:r>
              <a:rPr lang="en-US" dirty="0"/>
              <a:t> is used by all the other snitches by default. You can disable it, but it is not advisable</a:t>
            </a:r>
          </a:p>
        </p:txBody>
      </p:sp>
      <p:sp>
        <p:nvSpPr>
          <p:cNvPr id="4" name="Footer Placeholder 3">
            <a:extLst>
              <a:ext uri="{FF2B5EF4-FFF2-40B4-BE49-F238E27FC236}">
                <a16:creationId xmlns:a16="http://schemas.microsoft.com/office/drawing/2014/main" id="{5C2178C7-E154-9549-9B8A-F7AC949BDEE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9B36FF63-9E73-3A47-98CB-FD4183BBFCE5}"/>
              </a:ext>
            </a:extLst>
          </p:cNvPr>
          <p:cNvSpPr>
            <a:spLocks noGrp="1"/>
          </p:cNvSpPr>
          <p:nvPr>
            <p:ph type="dt" sz="half" idx="10"/>
          </p:nvPr>
        </p:nvSpPr>
        <p:spPr/>
        <p:txBody>
          <a:bodyPr/>
          <a:lstStyle/>
          <a:p>
            <a:fld id="{91076360-64E3-A34C-824D-F2C107CDC85B}" type="datetime1">
              <a:rPr lang="en-IN" smtClean="0"/>
              <a:t>09/05/20</a:t>
            </a:fld>
            <a:endParaRPr lang="en-GB"/>
          </a:p>
        </p:txBody>
      </p:sp>
    </p:spTree>
    <p:extLst>
      <p:ext uri="{BB962C8B-B14F-4D97-AF65-F5344CB8AC3E}">
        <p14:creationId xmlns:p14="http://schemas.microsoft.com/office/powerpoint/2010/main" val="3378680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AmazonEC2 SNITCHES --  IS WITH RESPECT TO AMAZON EC2 INSTANCES</a:t>
            </a:r>
          </a:p>
        </p:txBody>
      </p:sp>
      <p:sp>
        <p:nvSpPr>
          <p:cNvPr id="4" name="Footer Placeholder 3">
            <a:extLst>
              <a:ext uri="{FF2B5EF4-FFF2-40B4-BE49-F238E27FC236}">
                <a16:creationId xmlns:a16="http://schemas.microsoft.com/office/drawing/2014/main" id="{6C7F50D6-C365-F34A-AAF8-BA025F1D559E}"/>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0C4F88A6-2FBC-E749-B1AA-74065FAB3225}"/>
              </a:ext>
            </a:extLst>
          </p:cNvPr>
          <p:cNvSpPr>
            <a:spLocks noGrp="1"/>
          </p:cNvSpPr>
          <p:nvPr>
            <p:ph type="dt" sz="half" idx="10"/>
          </p:nvPr>
        </p:nvSpPr>
        <p:spPr/>
        <p:txBody>
          <a:bodyPr/>
          <a:lstStyle/>
          <a:p>
            <a:fld id="{2E7EB123-A087-014D-8B9A-CEDF74392AEF}" type="datetime1">
              <a:rPr lang="en-IN" smtClean="0"/>
              <a:t>09/05/20</a:t>
            </a:fld>
            <a:endParaRPr lang="en-GB"/>
          </a:p>
        </p:txBody>
      </p:sp>
    </p:spTree>
    <p:extLst>
      <p:ext uri="{BB962C8B-B14F-4D97-AF65-F5344CB8AC3E}">
        <p14:creationId xmlns:p14="http://schemas.microsoft.com/office/powerpoint/2010/main" val="2310643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goes on in a Node:</a:t>
            </a:r>
          </a:p>
        </p:txBody>
      </p:sp>
      <p:sp>
        <p:nvSpPr>
          <p:cNvPr id="3" name="Content Placeholder 2"/>
          <p:cNvSpPr>
            <a:spLocks noGrp="1"/>
          </p:cNvSpPr>
          <p:nvPr>
            <p:ph idx="1"/>
          </p:nvPr>
        </p:nvSpPr>
        <p:spPr/>
        <p:txBody>
          <a:bodyPr>
            <a:normAutofit/>
          </a:bodyPr>
          <a:lstStyle/>
          <a:p>
            <a:r>
              <a:rPr lang="en-US" dirty="0"/>
              <a:t>Take a simple case of a read request looking for a single column within a single row. First, the attempt is made to read from MemTable, which is rapid fast, and since there exists only one copy of data, this is the fastest retrieval.</a:t>
            </a:r>
          </a:p>
          <a:p>
            <a:r>
              <a:rPr lang="en-US" dirty="0"/>
              <a:t>If all required data is not found there, Cassandra looks into </a:t>
            </a:r>
            <a:r>
              <a:rPr lang="en-US" dirty="0" err="1"/>
              <a:t>SSTable</a:t>
            </a:r>
            <a:r>
              <a:rPr lang="en-US" dirty="0"/>
              <a:t>. Now, remember from our earlier discussion that we flush MemTables to disk as </a:t>
            </a:r>
            <a:r>
              <a:rPr lang="en-US" dirty="0" err="1"/>
              <a:t>SSTables</a:t>
            </a:r>
            <a:r>
              <a:rPr lang="en-US" dirty="0"/>
              <a:t> and later when the compaction mechanism wakes up, it merges those </a:t>
            </a:r>
            <a:r>
              <a:rPr lang="en-US" dirty="0" err="1"/>
              <a:t>SSTables</a:t>
            </a:r>
            <a:r>
              <a:rPr lang="en-US" dirty="0"/>
              <a:t>. So, our data can be in multiple </a:t>
            </a:r>
            <a:r>
              <a:rPr lang="en-US" dirty="0" err="1"/>
              <a:t>SSTables</a:t>
            </a:r>
            <a:endParaRPr lang="en-US" dirty="0"/>
          </a:p>
        </p:txBody>
      </p:sp>
      <p:sp>
        <p:nvSpPr>
          <p:cNvPr id="4" name="Footer Placeholder 3">
            <a:extLst>
              <a:ext uri="{FF2B5EF4-FFF2-40B4-BE49-F238E27FC236}">
                <a16:creationId xmlns:a16="http://schemas.microsoft.com/office/drawing/2014/main" id="{9161F282-B3CC-E84B-8F3A-5B69B764D40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00F5D11A-EEFA-E14F-B42D-053DF8A2400B}"/>
              </a:ext>
            </a:extLst>
          </p:cNvPr>
          <p:cNvSpPr>
            <a:spLocks noGrp="1"/>
          </p:cNvSpPr>
          <p:nvPr>
            <p:ph type="dt" sz="half" idx="10"/>
          </p:nvPr>
        </p:nvSpPr>
        <p:spPr/>
        <p:txBody>
          <a:bodyPr/>
          <a:lstStyle/>
          <a:p>
            <a:fld id="{029762D4-37CB-7C49-98EE-4176CC1BF557}" type="datetime1">
              <a:rPr lang="en-IN" smtClean="0"/>
              <a:t>09/05/20</a:t>
            </a:fld>
            <a:endParaRPr lang="en-GB"/>
          </a:p>
        </p:txBody>
      </p:sp>
    </p:spTree>
    <p:extLst>
      <p:ext uri="{BB962C8B-B14F-4D97-AF65-F5344CB8AC3E}">
        <p14:creationId xmlns:p14="http://schemas.microsoft.com/office/powerpoint/2010/main" val="3360614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Each </a:t>
            </a:r>
            <a:r>
              <a:rPr lang="en-US" dirty="0" err="1"/>
              <a:t>SSTable</a:t>
            </a:r>
            <a:r>
              <a:rPr lang="en-US" dirty="0"/>
              <a:t> is associated with its bloom filter built on the row keys in the </a:t>
            </a:r>
            <a:r>
              <a:rPr lang="en-US" dirty="0" err="1"/>
              <a:t>SSTable</a:t>
            </a:r>
            <a:r>
              <a:rPr lang="en-US" dirty="0"/>
              <a:t>.</a:t>
            </a:r>
          </a:p>
          <a:p>
            <a:r>
              <a:rPr lang="en-US" dirty="0"/>
              <a:t>Bloom filters are kept in the memory and used to detect if an </a:t>
            </a:r>
            <a:r>
              <a:rPr lang="en-US" dirty="0" err="1"/>
              <a:t>SSTable</a:t>
            </a:r>
            <a:r>
              <a:rPr lang="en-US" dirty="0"/>
              <a:t> may contain (false positive) the row data</a:t>
            </a:r>
          </a:p>
        </p:txBody>
      </p:sp>
      <p:sp>
        <p:nvSpPr>
          <p:cNvPr id="4" name="Footer Placeholder 3">
            <a:extLst>
              <a:ext uri="{FF2B5EF4-FFF2-40B4-BE49-F238E27FC236}">
                <a16:creationId xmlns:a16="http://schemas.microsoft.com/office/drawing/2014/main" id="{60FC6E4B-F4A0-C14C-9237-E377F3519EB1}"/>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6379CB93-A07A-2C48-B86A-E76F1D021776}"/>
              </a:ext>
            </a:extLst>
          </p:cNvPr>
          <p:cNvSpPr>
            <a:spLocks noGrp="1"/>
          </p:cNvSpPr>
          <p:nvPr>
            <p:ph type="dt" sz="half" idx="10"/>
          </p:nvPr>
        </p:nvSpPr>
        <p:spPr/>
        <p:txBody>
          <a:bodyPr/>
          <a:lstStyle/>
          <a:p>
            <a:fld id="{1941AD95-4C50-BF45-86D3-019EB3FE1DDA}" type="datetime1">
              <a:rPr lang="en-IN" smtClean="0"/>
              <a:t>09/05/20</a:t>
            </a:fld>
            <a:endParaRPr lang="en-GB"/>
          </a:p>
        </p:txBody>
      </p:sp>
    </p:spTree>
    <p:extLst>
      <p:ext uri="{BB962C8B-B14F-4D97-AF65-F5344CB8AC3E}">
        <p14:creationId xmlns:p14="http://schemas.microsoft.com/office/powerpoint/2010/main" val="217081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What is Bloom Filter::</a:t>
            </a:r>
          </a:p>
        </p:txBody>
      </p:sp>
      <p:pic>
        <p:nvPicPr>
          <p:cNvPr id="4" name="Content Placeholder 3"/>
          <p:cNvPicPr>
            <a:picLocks noGrp="1" noChangeAspect="1"/>
          </p:cNvPicPr>
          <p:nvPr>
            <p:ph idx="1"/>
          </p:nvPr>
        </p:nvPicPr>
        <p:blipFill>
          <a:blip r:embed="rId2"/>
          <a:stretch>
            <a:fillRect/>
          </a:stretch>
        </p:blipFill>
        <p:spPr>
          <a:xfrm>
            <a:off x="838200" y="1534886"/>
            <a:ext cx="10515600" cy="4735285"/>
          </a:xfrm>
          <a:prstGeom prst="rect">
            <a:avLst/>
          </a:prstGeom>
        </p:spPr>
      </p:pic>
      <p:sp>
        <p:nvSpPr>
          <p:cNvPr id="3" name="Footer Placeholder 2">
            <a:extLst>
              <a:ext uri="{FF2B5EF4-FFF2-40B4-BE49-F238E27FC236}">
                <a16:creationId xmlns:a16="http://schemas.microsoft.com/office/drawing/2014/main" id="{E97E9BDA-AB9B-9C4C-8CEC-55E8C9EC9F28}"/>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72134B8-44DE-ED4E-B7F1-66AAD30E67D0}"/>
              </a:ext>
            </a:extLst>
          </p:cNvPr>
          <p:cNvSpPr>
            <a:spLocks noGrp="1"/>
          </p:cNvSpPr>
          <p:nvPr>
            <p:ph type="dt" sz="half" idx="10"/>
          </p:nvPr>
        </p:nvSpPr>
        <p:spPr/>
        <p:txBody>
          <a:bodyPr/>
          <a:lstStyle/>
          <a:p>
            <a:fld id="{3ADFCF9B-85A3-9B4D-8FCA-412375FC3EB7}" type="datetime1">
              <a:rPr lang="en-IN" smtClean="0"/>
              <a:t>09/05/20</a:t>
            </a:fld>
            <a:endParaRPr lang="en-GB"/>
          </a:p>
        </p:txBody>
      </p:sp>
    </p:spTree>
    <p:extLst>
      <p:ext uri="{BB962C8B-B14F-4D97-AF65-F5344CB8AC3E}">
        <p14:creationId xmlns:p14="http://schemas.microsoft.com/office/powerpoint/2010/main" val="2167462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BLOOM CHECK</a:t>
            </a:r>
          </a:p>
        </p:txBody>
      </p:sp>
      <p:pic>
        <p:nvPicPr>
          <p:cNvPr id="6" name="Content Placeholder 5"/>
          <p:cNvPicPr>
            <a:picLocks noGrp="1" noChangeAspect="1"/>
          </p:cNvPicPr>
          <p:nvPr>
            <p:ph idx="1"/>
          </p:nvPr>
        </p:nvPicPr>
        <p:blipFill>
          <a:blip r:embed="rId2"/>
          <a:stretch>
            <a:fillRect/>
          </a:stretch>
        </p:blipFill>
        <p:spPr>
          <a:xfrm>
            <a:off x="838200" y="1885165"/>
            <a:ext cx="10515600" cy="1799303"/>
          </a:xfrm>
          <a:prstGeom prst="rect">
            <a:avLst/>
          </a:prstGeom>
        </p:spPr>
      </p:pic>
      <p:pic>
        <p:nvPicPr>
          <p:cNvPr id="7" name="Picture 6"/>
          <p:cNvPicPr>
            <a:picLocks noChangeAspect="1"/>
          </p:cNvPicPr>
          <p:nvPr/>
        </p:nvPicPr>
        <p:blipFill>
          <a:blip r:embed="rId3"/>
          <a:stretch>
            <a:fillRect/>
          </a:stretch>
        </p:blipFill>
        <p:spPr>
          <a:xfrm>
            <a:off x="0" y="3973499"/>
            <a:ext cx="12192000" cy="1980773"/>
          </a:xfrm>
          <a:prstGeom prst="rect">
            <a:avLst/>
          </a:prstGeom>
        </p:spPr>
      </p:pic>
      <p:sp>
        <p:nvSpPr>
          <p:cNvPr id="3" name="Footer Placeholder 2">
            <a:extLst>
              <a:ext uri="{FF2B5EF4-FFF2-40B4-BE49-F238E27FC236}">
                <a16:creationId xmlns:a16="http://schemas.microsoft.com/office/drawing/2014/main" id="{B39C2528-B45B-4D46-AA52-8F029791AAC3}"/>
              </a:ext>
            </a:extLst>
          </p:cNvPr>
          <p:cNvSpPr>
            <a:spLocks noGrp="1"/>
          </p:cNvSpPr>
          <p:nvPr>
            <p:ph type="ftr" sz="quarter" idx="11"/>
          </p:nvPr>
        </p:nvSpPr>
        <p:spPr/>
        <p:txBody>
          <a:bodyPr/>
          <a:lstStyle/>
          <a:p>
            <a:endParaRPr lang="en-GB"/>
          </a:p>
        </p:txBody>
      </p:sp>
      <p:sp>
        <p:nvSpPr>
          <p:cNvPr id="4" name="Date Placeholder 3">
            <a:extLst>
              <a:ext uri="{FF2B5EF4-FFF2-40B4-BE49-F238E27FC236}">
                <a16:creationId xmlns:a16="http://schemas.microsoft.com/office/drawing/2014/main" id="{AD0F294A-D8F9-EF45-9EE6-1F2236D39638}"/>
              </a:ext>
            </a:extLst>
          </p:cNvPr>
          <p:cNvSpPr>
            <a:spLocks noGrp="1"/>
          </p:cNvSpPr>
          <p:nvPr>
            <p:ph type="dt" sz="half" idx="10"/>
          </p:nvPr>
        </p:nvSpPr>
        <p:spPr/>
        <p:txBody>
          <a:bodyPr/>
          <a:lstStyle/>
          <a:p>
            <a:fld id="{4E8327E7-9E7A-4942-A0FA-58581647DC17}" type="datetime1">
              <a:rPr lang="en-IN" smtClean="0"/>
              <a:t>09/05/20</a:t>
            </a:fld>
            <a:endParaRPr lang="en-GB"/>
          </a:p>
        </p:txBody>
      </p:sp>
    </p:spTree>
    <p:extLst>
      <p:ext uri="{BB962C8B-B14F-4D97-AF65-F5344CB8AC3E}">
        <p14:creationId xmlns:p14="http://schemas.microsoft.com/office/powerpoint/2010/main" val="1452774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0" y="365125"/>
            <a:ext cx="12192000" cy="5778223"/>
          </a:xfrm>
          <a:prstGeom prst="rect">
            <a:avLst/>
          </a:prstGeom>
        </p:spPr>
      </p:pic>
      <p:sp>
        <p:nvSpPr>
          <p:cNvPr id="3" name="Footer Placeholder 2">
            <a:extLst>
              <a:ext uri="{FF2B5EF4-FFF2-40B4-BE49-F238E27FC236}">
                <a16:creationId xmlns:a16="http://schemas.microsoft.com/office/drawing/2014/main" id="{A8A7B0D6-3793-5847-97D2-4AB0F41C69B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7CB555F4-0DDC-1C49-841B-8A394C94423C}"/>
              </a:ext>
            </a:extLst>
          </p:cNvPr>
          <p:cNvSpPr>
            <a:spLocks noGrp="1"/>
          </p:cNvSpPr>
          <p:nvPr>
            <p:ph type="dt" sz="half" idx="10"/>
          </p:nvPr>
        </p:nvSpPr>
        <p:spPr/>
        <p:txBody>
          <a:bodyPr/>
          <a:lstStyle/>
          <a:p>
            <a:fld id="{CFDF1755-F857-7C46-B9A6-E07F72687883}" type="datetime1">
              <a:rPr lang="en-IN" smtClean="0"/>
              <a:t>09/05/20</a:t>
            </a:fld>
            <a:endParaRPr lang="en-GB"/>
          </a:p>
        </p:txBody>
      </p:sp>
    </p:spTree>
    <p:extLst>
      <p:ext uri="{BB962C8B-B14F-4D97-AF65-F5344CB8AC3E}">
        <p14:creationId xmlns:p14="http://schemas.microsoft.com/office/powerpoint/2010/main" val="2254948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knowledge on hashes:</a:t>
            </a:r>
          </a:p>
        </p:txBody>
      </p:sp>
      <p:sp>
        <p:nvSpPr>
          <p:cNvPr id="3" name="Content Placeholder 2"/>
          <p:cNvSpPr>
            <a:spLocks noGrp="1"/>
          </p:cNvSpPr>
          <p:nvPr>
            <p:ph idx="1"/>
          </p:nvPr>
        </p:nvSpPr>
        <p:spPr/>
        <p:txBody>
          <a:bodyPr/>
          <a:lstStyle/>
          <a:p>
            <a:r>
              <a:rPr lang="en-US" dirty="0"/>
              <a:t>Please visit the below link:</a:t>
            </a:r>
          </a:p>
          <a:p>
            <a:endParaRPr lang="en-US" dirty="0"/>
          </a:p>
          <a:p>
            <a:r>
              <a:rPr lang="en-US" dirty="0"/>
              <a:t>https://asecuritysite.com/encryption</a:t>
            </a:r>
          </a:p>
        </p:txBody>
      </p:sp>
      <p:sp>
        <p:nvSpPr>
          <p:cNvPr id="4" name="Footer Placeholder 3">
            <a:extLst>
              <a:ext uri="{FF2B5EF4-FFF2-40B4-BE49-F238E27FC236}">
                <a16:creationId xmlns:a16="http://schemas.microsoft.com/office/drawing/2014/main" id="{8209D67C-B66D-514C-8081-9416D5867C01}"/>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2124F258-5668-434E-9A57-E680A291F2CC}"/>
              </a:ext>
            </a:extLst>
          </p:cNvPr>
          <p:cNvSpPr>
            <a:spLocks noGrp="1"/>
          </p:cNvSpPr>
          <p:nvPr>
            <p:ph type="dt" sz="half" idx="10"/>
          </p:nvPr>
        </p:nvSpPr>
        <p:spPr/>
        <p:txBody>
          <a:bodyPr/>
          <a:lstStyle/>
          <a:p>
            <a:fld id="{66178596-E7A6-BF40-B18A-88627497DA08}" type="datetime1">
              <a:rPr lang="en-IN" smtClean="0"/>
              <a:t>09/05/20</a:t>
            </a:fld>
            <a:endParaRPr lang="en-GB"/>
          </a:p>
        </p:txBody>
      </p:sp>
    </p:spTree>
    <p:extLst>
      <p:ext uri="{BB962C8B-B14F-4D97-AF65-F5344CB8AC3E}">
        <p14:creationId xmlns:p14="http://schemas.microsoft.com/office/powerpoint/2010/main" val="3191238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Seed Node</a:t>
            </a:r>
          </a:p>
        </p:txBody>
      </p:sp>
      <p:sp>
        <p:nvSpPr>
          <p:cNvPr id="3" name="Content Placeholder 2"/>
          <p:cNvSpPr>
            <a:spLocks noGrp="1"/>
          </p:cNvSpPr>
          <p:nvPr>
            <p:ph idx="1"/>
          </p:nvPr>
        </p:nvSpPr>
        <p:spPr/>
        <p:txBody>
          <a:bodyPr>
            <a:normAutofit/>
          </a:bodyPr>
          <a:lstStyle/>
          <a:p>
            <a:r>
              <a:rPr lang="en-US" dirty="0"/>
              <a:t>Seed nodes are the nodes that are first contacted by a newly joining node when they first start up. Seed nodes help the newly started node to discover other nodes in the cluster. </a:t>
            </a:r>
          </a:p>
          <a:p>
            <a:r>
              <a:rPr lang="en-US" dirty="0"/>
              <a:t>It is suggested that to have more than one seed node in a </a:t>
            </a:r>
            <a:r>
              <a:rPr lang="en-US" dirty="0" err="1"/>
              <a:t>cluster.Seed</a:t>
            </a:r>
            <a:r>
              <a:rPr lang="en-US" dirty="0"/>
              <a:t> node is nothing like a master in a master-slave mechanism. It is just another node that helps newly joining nodes to bootstrap gossip protocol. So, seeds are not a </a:t>
            </a:r>
            <a:r>
              <a:rPr lang="en-US" b="1" dirty="0"/>
              <a:t>single point of failure </a:t>
            </a:r>
            <a:r>
              <a:rPr lang="en-US" dirty="0"/>
              <a:t>(</a:t>
            </a:r>
            <a:r>
              <a:rPr lang="en-US" b="1" dirty="0"/>
              <a:t>SPOF</a:t>
            </a:r>
            <a:r>
              <a:rPr lang="en-US" dirty="0"/>
              <a:t>) and neither has any other purpose that makes them superior</a:t>
            </a:r>
          </a:p>
        </p:txBody>
      </p:sp>
      <p:sp>
        <p:nvSpPr>
          <p:cNvPr id="4" name="Footer Placeholder 3">
            <a:extLst>
              <a:ext uri="{FF2B5EF4-FFF2-40B4-BE49-F238E27FC236}">
                <a16:creationId xmlns:a16="http://schemas.microsoft.com/office/drawing/2014/main" id="{7B9091F4-9380-874A-8DDB-6344A227F6D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F0D7045-1C97-794A-8A02-DF59D7D29257}"/>
              </a:ext>
            </a:extLst>
          </p:cNvPr>
          <p:cNvSpPr>
            <a:spLocks noGrp="1"/>
          </p:cNvSpPr>
          <p:nvPr>
            <p:ph type="dt" sz="half" idx="10"/>
          </p:nvPr>
        </p:nvSpPr>
        <p:spPr/>
        <p:txBody>
          <a:bodyPr/>
          <a:lstStyle/>
          <a:p>
            <a:fld id="{538ACB9A-F2D5-FC46-883E-874608F4BC3B}" type="datetime1">
              <a:rPr lang="en-IN" smtClean="0"/>
              <a:t>09/05/20</a:t>
            </a:fld>
            <a:endParaRPr lang="en-GB"/>
          </a:p>
        </p:txBody>
      </p:sp>
    </p:spTree>
    <p:extLst>
      <p:ext uri="{BB962C8B-B14F-4D97-AF65-F5344CB8AC3E}">
        <p14:creationId xmlns:p14="http://schemas.microsoft.com/office/powerpoint/2010/main" val="192303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PARTITIONER</a:t>
            </a:r>
          </a:p>
        </p:txBody>
      </p:sp>
      <p:sp>
        <p:nvSpPr>
          <p:cNvPr id="3" name="Content Placeholder 2"/>
          <p:cNvSpPr>
            <a:spLocks noGrp="1"/>
          </p:cNvSpPr>
          <p:nvPr>
            <p:ph idx="1"/>
          </p:nvPr>
        </p:nvSpPr>
        <p:spPr/>
        <p:txBody>
          <a:bodyPr/>
          <a:lstStyle/>
          <a:p>
            <a:r>
              <a:rPr lang="en-US" dirty="0" err="1"/>
              <a:t>Partitioner</a:t>
            </a:r>
            <a:r>
              <a:rPr lang="en-US" dirty="0"/>
              <a:t> decides the data distribution in the cluster</a:t>
            </a:r>
          </a:p>
          <a:p>
            <a:r>
              <a:rPr lang="en-US" dirty="0"/>
              <a:t>Below are the list of </a:t>
            </a:r>
            <a:r>
              <a:rPr lang="en-US" dirty="0" err="1"/>
              <a:t>partitioners</a:t>
            </a:r>
            <a:r>
              <a:rPr lang="en-US" dirty="0"/>
              <a:t> available:</a:t>
            </a:r>
          </a:p>
          <a:p>
            <a:pPr marL="514350" indent="-514350">
              <a:buFont typeface="+mj-lt"/>
              <a:buAutoNum type="arabicPeriod"/>
            </a:pPr>
            <a:r>
              <a:rPr lang="en-US" dirty="0"/>
              <a:t>Murmur3Partitioner</a:t>
            </a:r>
          </a:p>
          <a:p>
            <a:pPr marL="514350" indent="-514350">
              <a:buFont typeface="+mj-lt"/>
              <a:buAutoNum type="arabicPeriod"/>
            </a:pPr>
            <a:r>
              <a:rPr lang="en-US" dirty="0" err="1"/>
              <a:t>RandomPartitioner</a:t>
            </a:r>
            <a:endParaRPr lang="en-US" dirty="0"/>
          </a:p>
          <a:p>
            <a:pPr marL="514350" indent="-514350">
              <a:buFont typeface="+mj-lt"/>
              <a:buAutoNum type="arabicPeriod"/>
            </a:pPr>
            <a:r>
              <a:rPr lang="en-US" dirty="0" err="1"/>
              <a:t>ByteOrderPartitioner</a:t>
            </a:r>
            <a:endParaRPr lang="en-US" dirty="0"/>
          </a:p>
        </p:txBody>
      </p:sp>
      <p:sp>
        <p:nvSpPr>
          <p:cNvPr id="4" name="Footer Placeholder 3">
            <a:extLst>
              <a:ext uri="{FF2B5EF4-FFF2-40B4-BE49-F238E27FC236}">
                <a16:creationId xmlns:a16="http://schemas.microsoft.com/office/drawing/2014/main" id="{F38AEDB5-6146-B641-B830-0BDA7155260C}"/>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B1132F6-B717-B542-A795-C0763CBF1B23}"/>
              </a:ext>
            </a:extLst>
          </p:cNvPr>
          <p:cNvSpPr>
            <a:spLocks noGrp="1"/>
          </p:cNvSpPr>
          <p:nvPr>
            <p:ph type="dt" sz="half" idx="10"/>
          </p:nvPr>
        </p:nvSpPr>
        <p:spPr/>
        <p:txBody>
          <a:bodyPr/>
          <a:lstStyle/>
          <a:p>
            <a:fld id="{AFED7191-D9B5-5840-BF2B-AEA6F06E1ECB}" type="datetime1">
              <a:rPr lang="en-IN" smtClean="0"/>
              <a:t>09/05/20</a:t>
            </a:fld>
            <a:endParaRPr lang="en-GB"/>
          </a:p>
        </p:txBody>
      </p:sp>
    </p:spTree>
    <p:extLst>
      <p:ext uri="{BB962C8B-B14F-4D97-AF65-F5344CB8AC3E}">
        <p14:creationId xmlns:p14="http://schemas.microsoft.com/office/powerpoint/2010/main" val="914994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Decider::</a:t>
            </a:r>
          </a:p>
        </p:txBody>
      </p:sp>
      <p:pic>
        <p:nvPicPr>
          <p:cNvPr id="4" name="Content Placeholder 3"/>
          <p:cNvPicPr>
            <a:picLocks noGrp="1" noChangeAspect="1"/>
          </p:cNvPicPr>
          <p:nvPr>
            <p:ph idx="1"/>
          </p:nvPr>
        </p:nvPicPr>
        <p:blipFill>
          <a:blip r:embed="rId2"/>
          <a:stretch>
            <a:fillRect/>
          </a:stretch>
        </p:blipFill>
        <p:spPr>
          <a:xfrm>
            <a:off x="990999" y="1836963"/>
            <a:ext cx="10210002" cy="4339999"/>
          </a:xfrm>
          <a:prstGeom prst="rect">
            <a:avLst/>
          </a:prstGeom>
        </p:spPr>
      </p:pic>
      <p:sp>
        <p:nvSpPr>
          <p:cNvPr id="3" name="Footer Placeholder 2">
            <a:extLst>
              <a:ext uri="{FF2B5EF4-FFF2-40B4-BE49-F238E27FC236}">
                <a16:creationId xmlns:a16="http://schemas.microsoft.com/office/drawing/2014/main" id="{C12D0BF3-EA70-6E47-8550-9394EA2F316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24FC9369-74A0-C549-AFF3-6F6E0C6870F6}"/>
              </a:ext>
            </a:extLst>
          </p:cNvPr>
          <p:cNvSpPr>
            <a:spLocks noGrp="1"/>
          </p:cNvSpPr>
          <p:nvPr>
            <p:ph type="dt" sz="half" idx="10"/>
          </p:nvPr>
        </p:nvSpPr>
        <p:spPr/>
        <p:txBody>
          <a:bodyPr/>
          <a:lstStyle/>
          <a:p>
            <a:fld id="{F4899616-B5CC-A346-83D2-D23EC46D99B2}" type="datetime1">
              <a:rPr lang="en-IN" smtClean="0"/>
              <a:t>09/05/20</a:t>
            </a:fld>
            <a:endParaRPr lang="en-GB"/>
          </a:p>
        </p:txBody>
      </p:sp>
    </p:spTree>
    <p:extLst>
      <p:ext uri="{BB962C8B-B14F-4D97-AF65-F5344CB8AC3E}">
        <p14:creationId xmlns:p14="http://schemas.microsoft.com/office/powerpoint/2010/main" val="46747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LSM TREE</a:t>
            </a:r>
          </a:p>
        </p:txBody>
      </p:sp>
      <p:sp>
        <p:nvSpPr>
          <p:cNvPr id="3" name="Content Placeholder 2"/>
          <p:cNvSpPr>
            <a:spLocks noGrp="1"/>
          </p:cNvSpPr>
          <p:nvPr>
            <p:ph idx="1"/>
          </p:nvPr>
        </p:nvSpPr>
        <p:spPr/>
        <p:txBody>
          <a:bodyPr>
            <a:normAutofit/>
          </a:bodyPr>
          <a:lstStyle/>
          <a:p>
            <a:r>
              <a:rPr lang="en-US" dirty="0"/>
              <a:t>LSM tree advocates the following mechanism to store data: note down the arriving modification into a log file (commit log), push the modification/new data into memory</a:t>
            </a:r>
          </a:p>
          <a:p>
            <a:r>
              <a:rPr lang="en-US" dirty="0"/>
              <a:t>(MemTable) for faster lookup, and when the system has gathered enough updates in memory, or after a certain threshold time, flush this data to a disk in a structured store file (</a:t>
            </a:r>
            <a:r>
              <a:rPr lang="en-US" dirty="0" err="1"/>
              <a:t>SSTable</a:t>
            </a:r>
            <a:r>
              <a:rPr lang="en-US" dirty="0"/>
              <a:t>). </a:t>
            </a:r>
          </a:p>
          <a:p>
            <a:r>
              <a:rPr lang="en-US" dirty="0"/>
              <a:t>The logs corresponding to the updates that are flushed can now be discarded</a:t>
            </a:r>
          </a:p>
        </p:txBody>
      </p:sp>
      <p:sp>
        <p:nvSpPr>
          <p:cNvPr id="4" name="Footer Placeholder 3">
            <a:extLst>
              <a:ext uri="{FF2B5EF4-FFF2-40B4-BE49-F238E27FC236}">
                <a16:creationId xmlns:a16="http://schemas.microsoft.com/office/drawing/2014/main" id="{FBCA6A6A-1BDB-384F-AC2E-F0105A6B77E1}"/>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9EABDFBB-9F54-BC43-A7C6-4E19B2CB24E5}"/>
              </a:ext>
            </a:extLst>
          </p:cNvPr>
          <p:cNvSpPr>
            <a:spLocks noGrp="1"/>
          </p:cNvSpPr>
          <p:nvPr>
            <p:ph type="dt" sz="half" idx="10"/>
          </p:nvPr>
        </p:nvSpPr>
        <p:spPr/>
        <p:txBody>
          <a:bodyPr/>
          <a:lstStyle/>
          <a:p>
            <a:fld id="{640525F9-0C4D-464C-9432-923FA54B8F7D}" type="datetime1">
              <a:rPr lang="en-IN" smtClean="0"/>
              <a:t>09/05/20</a:t>
            </a:fld>
            <a:endParaRPr lang="en-GB"/>
          </a:p>
        </p:txBody>
      </p:sp>
    </p:spTree>
    <p:extLst>
      <p:ext uri="{BB962C8B-B14F-4D97-AF65-F5344CB8AC3E}">
        <p14:creationId xmlns:p14="http://schemas.microsoft.com/office/powerpoint/2010/main" val="3973806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SSTABLE, COMMIT LOG, MEM TABLE</a:t>
            </a:r>
          </a:p>
        </p:txBody>
      </p:sp>
      <p:pic>
        <p:nvPicPr>
          <p:cNvPr id="4" name="Content Placeholder 3"/>
          <p:cNvPicPr>
            <a:picLocks noGrp="1" noChangeAspect="1"/>
          </p:cNvPicPr>
          <p:nvPr>
            <p:ph idx="1"/>
          </p:nvPr>
        </p:nvPicPr>
        <p:blipFill>
          <a:blip r:embed="rId2"/>
          <a:stretch>
            <a:fillRect/>
          </a:stretch>
        </p:blipFill>
        <p:spPr>
          <a:xfrm>
            <a:off x="838200" y="1608364"/>
            <a:ext cx="10515600" cy="4637315"/>
          </a:xfrm>
          <a:prstGeom prst="rect">
            <a:avLst/>
          </a:prstGeom>
        </p:spPr>
      </p:pic>
      <p:sp>
        <p:nvSpPr>
          <p:cNvPr id="3" name="Footer Placeholder 2">
            <a:extLst>
              <a:ext uri="{FF2B5EF4-FFF2-40B4-BE49-F238E27FC236}">
                <a16:creationId xmlns:a16="http://schemas.microsoft.com/office/drawing/2014/main" id="{C8DBB03B-3A0C-554C-8EC7-3E73A2CE1345}"/>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1AC3BE6-F383-2249-8D6B-EC3F329199B2}"/>
              </a:ext>
            </a:extLst>
          </p:cNvPr>
          <p:cNvSpPr>
            <a:spLocks noGrp="1"/>
          </p:cNvSpPr>
          <p:nvPr>
            <p:ph type="dt" sz="half" idx="10"/>
          </p:nvPr>
        </p:nvSpPr>
        <p:spPr/>
        <p:txBody>
          <a:bodyPr/>
          <a:lstStyle/>
          <a:p>
            <a:fld id="{C682D858-99B4-1145-A748-A63850451AE1}" type="datetime1">
              <a:rPr lang="en-IN" smtClean="0"/>
              <a:t>09/05/20</a:t>
            </a:fld>
            <a:endParaRPr lang="en-GB"/>
          </a:p>
        </p:txBody>
      </p:sp>
    </p:spTree>
    <p:extLst>
      <p:ext uri="{BB962C8B-B14F-4D97-AF65-F5344CB8AC3E}">
        <p14:creationId xmlns:p14="http://schemas.microsoft.com/office/powerpoint/2010/main" val="1984815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of write: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62058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C3FFD1AF-3188-0F4B-8814-3C34D1932B1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F5B84A0-9457-8F40-BE16-7A399D83C6DA}"/>
              </a:ext>
            </a:extLst>
          </p:cNvPr>
          <p:cNvSpPr>
            <a:spLocks noGrp="1"/>
          </p:cNvSpPr>
          <p:nvPr>
            <p:ph type="dt" sz="half" idx="10"/>
          </p:nvPr>
        </p:nvSpPr>
        <p:spPr/>
        <p:txBody>
          <a:bodyPr/>
          <a:lstStyle/>
          <a:p>
            <a:fld id="{B05544A2-AF11-F044-8A03-6D7E83C19AA4}" type="datetime1">
              <a:rPr lang="en-IN" smtClean="0"/>
              <a:t>09/05/20</a:t>
            </a:fld>
            <a:endParaRPr lang="en-GB"/>
          </a:p>
        </p:txBody>
      </p:sp>
    </p:spTree>
    <p:extLst>
      <p:ext uri="{BB962C8B-B14F-4D97-AF65-F5344CB8AC3E}">
        <p14:creationId xmlns:p14="http://schemas.microsoft.com/office/powerpoint/2010/main" val="37043095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Commit Log:</a:t>
            </a:r>
          </a:p>
        </p:txBody>
      </p:sp>
      <p:sp>
        <p:nvSpPr>
          <p:cNvPr id="3" name="Content Placeholder 2"/>
          <p:cNvSpPr>
            <a:spLocks noGrp="1"/>
          </p:cNvSpPr>
          <p:nvPr>
            <p:ph idx="1"/>
          </p:nvPr>
        </p:nvSpPr>
        <p:spPr/>
        <p:txBody>
          <a:bodyPr/>
          <a:lstStyle/>
          <a:p>
            <a:r>
              <a:rPr lang="en-US" dirty="0"/>
              <a:t>Any write in the node gets tracked by </a:t>
            </a:r>
            <a:r>
              <a:rPr lang="en-US" dirty="0" err="1"/>
              <a:t>org.apache.cassandra.db.commitlog.CommitLog</a:t>
            </a:r>
            <a:endParaRPr lang="en-US" dirty="0"/>
          </a:p>
          <a:p>
            <a:r>
              <a:rPr lang="en-US" dirty="0"/>
              <a:t>It writes the data with certain metadata into the commit log file in such a manner that replaying this will recreate the data</a:t>
            </a:r>
          </a:p>
          <a:p>
            <a:r>
              <a:rPr lang="en-US" dirty="0"/>
              <a:t>The purpose of this exercise is that there is no data loss</a:t>
            </a:r>
          </a:p>
        </p:txBody>
      </p:sp>
      <p:sp>
        <p:nvSpPr>
          <p:cNvPr id="4" name="Footer Placeholder 3">
            <a:extLst>
              <a:ext uri="{FF2B5EF4-FFF2-40B4-BE49-F238E27FC236}">
                <a16:creationId xmlns:a16="http://schemas.microsoft.com/office/drawing/2014/main" id="{4DF5709D-2606-0D4F-86D6-01D85BFEBFCB}"/>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716EE60F-8346-B041-982A-6BD42D5E32B2}"/>
              </a:ext>
            </a:extLst>
          </p:cNvPr>
          <p:cNvSpPr>
            <a:spLocks noGrp="1"/>
          </p:cNvSpPr>
          <p:nvPr>
            <p:ph type="dt" sz="half" idx="10"/>
          </p:nvPr>
        </p:nvSpPr>
        <p:spPr/>
        <p:txBody>
          <a:bodyPr/>
          <a:lstStyle/>
          <a:p>
            <a:fld id="{828475DB-CB16-5C4F-B157-4CD3FB887695}" type="datetime1">
              <a:rPr lang="en-IN" smtClean="0"/>
              <a:t>09/05/20</a:t>
            </a:fld>
            <a:endParaRPr lang="en-GB"/>
          </a:p>
        </p:txBody>
      </p:sp>
    </p:spTree>
    <p:extLst>
      <p:ext uri="{BB962C8B-B14F-4D97-AF65-F5344CB8AC3E}">
        <p14:creationId xmlns:p14="http://schemas.microsoft.com/office/powerpoint/2010/main" val="2526491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Crash, now what?</a:t>
            </a:r>
          </a:p>
        </p:txBody>
      </p:sp>
      <p:pic>
        <p:nvPicPr>
          <p:cNvPr id="4" name="Content Placeholder 3"/>
          <p:cNvPicPr>
            <a:picLocks noGrp="1" noChangeAspect="1"/>
          </p:cNvPicPr>
          <p:nvPr>
            <p:ph idx="1"/>
          </p:nvPr>
        </p:nvPicPr>
        <p:blipFill>
          <a:blip r:embed="rId2"/>
          <a:stretch>
            <a:fillRect/>
          </a:stretch>
        </p:blipFill>
        <p:spPr>
          <a:xfrm>
            <a:off x="3038408" y="1825625"/>
            <a:ext cx="6115183" cy="4351338"/>
          </a:xfrm>
          <a:prstGeom prst="rect">
            <a:avLst/>
          </a:prstGeom>
        </p:spPr>
      </p:pic>
      <p:sp>
        <p:nvSpPr>
          <p:cNvPr id="3" name="Footer Placeholder 2">
            <a:extLst>
              <a:ext uri="{FF2B5EF4-FFF2-40B4-BE49-F238E27FC236}">
                <a16:creationId xmlns:a16="http://schemas.microsoft.com/office/drawing/2014/main" id="{3327BC77-70B0-D24A-A156-08E5DBAF3E4A}"/>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CABF03A5-3E3D-7D4B-977A-CA8A76E2AEF5}"/>
              </a:ext>
            </a:extLst>
          </p:cNvPr>
          <p:cNvSpPr>
            <a:spLocks noGrp="1"/>
          </p:cNvSpPr>
          <p:nvPr>
            <p:ph type="dt" sz="half" idx="10"/>
          </p:nvPr>
        </p:nvSpPr>
        <p:spPr/>
        <p:txBody>
          <a:bodyPr/>
          <a:lstStyle/>
          <a:p>
            <a:fld id="{27CBC278-1393-D64A-B5AC-CB28E7BD28CF}" type="datetime1">
              <a:rPr lang="en-IN" smtClean="0"/>
              <a:t>09/05/20</a:t>
            </a:fld>
            <a:endParaRPr lang="en-GB"/>
          </a:p>
        </p:txBody>
      </p:sp>
    </p:spTree>
    <p:extLst>
      <p:ext uri="{BB962C8B-B14F-4D97-AF65-F5344CB8AC3E}">
        <p14:creationId xmlns:p14="http://schemas.microsoft.com/office/powerpoint/2010/main" val="2840988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from Commit Log:</a:t>
            </a:r>
          </a:p>
        </p:txBody>
      </p:sp>
      <p:sp>
        <p:nvSpPr>
          <p:cNvPr id="3" name="Content Placeholder 2"/>
          <p:cNvSpPr>
            <a:spLocks noGrp="1"/>
          </p:cNvSpPr>
          <p:nvPr>
            <p:ph idx="1"/>
          </p:nvPr>
        </p:nvSpPr>
        <p:spPr/>
        <p:txBody>
          <a:bodyPr>
            <a:normAutofit/>
          </a:bodyPr>
          <a:lstStyle/>
          <a:p>
            <a:pPr marL="0" indent="0">
              <a:buNone/>
            </a:pPr>
            <a:r>
              <a:rPr lang="en-US" dirty="0"/>
              <a:t>1. Each commit log segment is iterated in the ascending order of timestamp.</a:t>
            </a:r>
          </a:p>
          <a:p>
            <a:pPr marL="0" indent="0">
              <a:buNone/>
            </a:pPr>
            <a:r>
              <a:rPr lang="en-US" dirty="0"/>
              <a:t>2. Lowest </a:t>
            </a:r>
            <a:r>
              <a:rPr lang="en-US" dirty="0" err="1"/>
              <a:t>ReplayPosition</a:t>
            </a:r>
            <a:r>
              <a:rPr lang="en-US" dirty="0"/>
              <a:t> (which is the offset in commit log that specifies the point till which the data is already stored in </a:t>
            </a:r>
            <a:r>
              <a:rPr lang="en-US" dirty="0" err="1"/>
              <a:t>SSTables</a:t>
            </a:r>
            <a:r>
              <a:rPr lang="en-US" dirty="0"/>
              <a:t>) is chosen from the </a:t>
            </a:r>
            <a:r>
              <a:rPr lang="en-US" dirty="0" err="1"/>
              <a:t>SSTable</a:t>
            </a:r>
            <a:r>
              <a:rPr lang="en-US" dirty="0"/>
              <a:t> metadata.</a:t>
            </a:r>
          </a:p>
          <a:p>
            <a:pPr marL="0" indent="0">
              <a:buNone/>
            </a:pPr>
            <a:r>
              <a:rPr lang="en-US" dirty="0"/>
              <a:t>3. The log entry is replayed for a column family if the position of the log entry is greater than the replay position in the latest </a:t>
            </a:r>
            <a:r>
              <a:rPr lang="en-US" dirty="0" err="1"/>
              <a:t>SSTable</a:t>
            </a:r>
            <a:r>
              <a:rPr lang="en-US" dirty="0"/>
              <a:t> metadata.</a:t>
            </a:r>
          </a:p>
          <a:p>
            <a:pPr marL="0" indent="0">
              <a:buNone/>
            </a:pPr>
            <a:r>
              <a:rPr lang="en-US" dirty="0"/>
              <a:t>4. After the log replay is done, all the MemTables are force flushed to a disk, and all the commit log segments are recycled</a:t>
            </a:r>
          </a:p>
        </p:txBody>
      </p:sp>
      <p:sp>
        <p:nvSpPr>
          <p:cNvPr id="4" name="Footer Placeholder 3">
            <a:extLst>
              <a:ext uri="{FF2B5EF4-FFF2-40B4-BE49-F238E27FC236}">
                <a16:creationId xmlns:a16="http://schemas.microsoft.com/office/drawing/2014/main" id="{2FF1BA78-23F3-994E-9D9A-342002315B48}"/>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6175422F-FBAD-4448-837C-FA85C09AC756}"/>
              </a:ext>
            </a:extLst>
          </p:cNvPr>
          <p:cNvSpPr>
            <a:spLocks noGrp="1"/>
          </p:cNvSpPr>
          <p:nvPr>
            <p:ph type="dt" sz="half" idx="10"/>
          </p:nvPr>
        </p:nvSpPr>
        <p:spPr/>
        <p:txBody>
          <a:bodyPr/>
          <a:lstStyle/>
          <a:p>
            <a:fld id="{04D9862F-E199-0840-927A-89510A86448D}" type="datetime1">
              <a:rPr lang="en-IN" smtClean="0"/>
              <a:t>09/05/20</a:t>
            </a:fld>
            <a:endParaRPr lang="en-GB"/>
          </a:p>
        </p:txBody>
      </p:sp>
    </p:spTree>
    <p:extLst>
      <p:ext uri="{BB962C8B-B14F-4D97-AF65-F5344CB8AC3E}">
        <p14:creationId xmlns:p14="http://schemas.microsoft.com/office/powerpoint/2010/main" val="286482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is it possible?</a:t>
            </a:r>
          </a:p>
        </p:txBody>
      </p:sp>
      <p:sp>
        <p:nvSpPr>
          <p:cNvPr id="3" name="Content Placeholder 2"/>
          <p:cNvSpPr>
            <a:spLocks noGrp="1"/>
          </p:cNvSpPr>
          <p:nvPr>
            <p:ph idx="1"/>
          </p:nvPr>
        </p:nvSpPr>
        <p:spPr/>
        <p:txBody>
          <a:bodyPr/>
          <a:lstStyle/>
          <a:p>
            <a:r>
              <a:rPr lang="en-US" dirty="0"/>
              <a:t>One of the Answers to it is Replication</a:t>
            </a:r>
          </a:p>
        </p:txBody>
      </p:sp>
      <p:sp>
        <p:nvSpPr>
          <p:cNvPr id="6" name="Date Placeholder 5">
            <a:extLst>
              <a:ext uri="{FF2B5EF4-FFF2-40B4-BE49-F238E27FC236}">
                <a16:creationId xmlns:a16="http://schemas.microsoft.com/office/drawing/2014/main" id="{ED995996-3A5B-BE41-92CC-952C8CDC5B0D}"/>
              </a:ext>
            </a:extLst>
          </p:cNvPr>
          <p:cNvSpPr>
            <a:spLocks noGrp="1"/>
          </p:cNvSpPr>
          <p:nvPr>
            <p:ph type="dt" sz="half" idx="10"/>
          </p:nvPr>
        </p:nvSpPr>
        <p:spPr/>
        <p:txBody>
          <a:bodyPr/>
          <a:lstStyle/>
          <a:p>
            <a:fld id="{50808196-EA44-114C-A5AB-75CE7CF3ECA5}" type="datetime1">
              <a:rPr lang="en-IN" smtClean="0"/>
              <a:t>09/05/20</a:t>
            </a:fld>
            <a:endParaRPr lang="en-GB"/>
          </a:p>
        </p:txBody>
      </p:sp>
      <p:sp>
        <p:nvSpPr>
          <p:cNvPr id="7" name="Footer Placeholder 6">
            <a:extLst>
              <a:ext uri="{FF2B5EF4-FFF2-40B4-BE49-F238E27FC236}">
                <a16:creationId xmlns:a16="http://schemas.microsoft.com/office/drawing/2014/main" id="{9AA7C761-8AAF-9740-8763-CE82B2A3CC83}"/>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14175585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MemTable:</a:t>
            </a:r>
          </a:p>
        </p:txBody>
      </p:sp>
      <p:sp>
        <p:nvSpPr>
          <p:cNvPr id="3" name="Content Placeholder 2"/>
          <p:cNvSpPr>
            <a:spLocks noGrp="1"/>
          </p:cNvSpPr>
          <p:nvPr>
            <p:ph idx="1"/>
          </p:nvPr>
        </p:nvSpPr>
        <p:spPr/>
        <p:txBody>
          <a:bodyPr/>
          <a:lstStyle/>
          <a:p>
            <a:r>
              <a:rPr lang="en-US" dirty="0"/>
              <a:t>MemTable is an in-memory representation of a column family. It can be thought of as cached data. MemTable is sorted by key. Data in MemTable is sorted by row key. </a:t>
            </a:r>
          </a:p>
          <a:p>
            <a:r>
              <a:rPr lang="en-US" dirty="0"/>
              <a:t>Unlike the commit log, which is append-only, MemTable does not contain duplicates. </a:t>
            </a:r>
          </a:p>
          <a:p>
            <a:r>
              <a:rPr lang="en-US" dirty="0"/>
              <a:t>A new write with a key that already exists in the MemTable, overwrites the older record. This being in memory is both fast and efficient</a:t>
            </a:r>
          </a:p>
        </p:txBody>
      </p:sp>
      <p:sp>
        <p:nvSpPr>
          <p:cNvPr id="4" name="Footer Placeholder 3">
            <a:extLst>
              <a:ext uri="{FF2B5EF4-FFF2-40B4-BE49-F238E27FC236}">
                <a16:creationId xmlns:a16="http://schemas.microsoft.com/office/drawing/2014/main" id="{4CDD0DEB-9476-F648-868B-032EFDF5689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F5FB83B-4D1C-D949-840A-D35597065AD2}"/>
              </a:ext>
            </a:extLst>
          </p:cNvPr>
          <p:cNvSpPr>
            <a:spLocks noGrp="1"/>
          </p:cNvSpPr>
          <p:nvPr>
            <p:ph type="dt" sz="half" idx="10"/>
          </p:nvPr>
        </p:nvSpPr>
        <p:spPr/>
        <p:txBody>
          <a:bodyPr/>
          <a:lstStyle/>
          <a:p>
            <a:fld id="{AA792C76-2AB0-C84C-BD91-C52A42438150}" type="datetime1">
              <a:rPr lang="en-IN" smtClean="0"/>
              <a:t>09/05/20</a:t>
            </a:fld>
            <a:endParaRPr lang="en-GB"/>
          </a:p>
        </p:txBody>
      </p:sp>
    </p:spTree>
    <p:extLst>
      <p:ext uri="{BB962C8B-B14F-4D97-AF65-F5344CB8AC3E}">
        <p14:creationId xmlns:p14="http://schemas.microsoft.com/office/powerpoint/2010/main" val="25127789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365125"/>
            <a:ext cx="10515600" cy="5811838"/>
          </a:xfrm>
        </p:spPr>
        <p:txBody>
          <a:bodyPr>
            <a:normAutofit fontScale="62500" lnSpcReduction="20000"/>
          </a:bodyPr>
          <a:lstStyle/>
          <a:p>
            <a:r>
              <a:rPr lang="en-US" dirty="0"/>
              <a:t>Write 1: {k1: [{c1, v1}, {c2, v2}, {c3, v3}]}</a:t>
            </a:r>
          </a:p>
          <a:p>
            <a:r>
              <a:rPr lang="en-US" dirty="0"/>
              <a:t>In </a:t>
            </a:r>
            <a:r>
              <a:rPr lang="en-US" dirty="0" err="1"/>
              <a:t>CommitLog</a:t>
            </a:r>
            <a:r>
              <a:rPr lang="en-US" dirty="0"/>
              <a:t> (new entry, append):</a:t>
            </a:r>
          </a:p>
          <a:p>
            <a:r>
              <a:rPr lang="en-US" dirty="0"/>
              <a:t>{k1: [{c1, v1},{c2, v2}, {c3, v3}]}</a:t>
            </a:r>
          </a:p>
          <a:p>
            <a:r>
              <a:rPr lang="en-US" dirty="0"/>
              <a:t>In MemTable (new entry, append):</a:t>
            </a:r>
          </a:p>
          <a:p>
            <a:r>
              <a:rPr lang="en-US" dirty="0"/>
              <a:t>{k1: [{c1, v1}, {c2, v2}, {c3, v3}]}</a:t>
            </a:r>
          </a:p>
          <a:p>
            <a:r>
              <a:rPr lang="en-US" dirty="0"/>
              <a:t>Write 2: {k2: [{c4, v4}]}</a:t>
            </a:r>
          </a:p>
          <a:p>
            <a:r>
              <a:rPr lang="en-US" dirty="0"/>
              <a:t>In </a:t>
            </a:r>
            <a:r>
              <a:rPr lang="en-US" dirty="0" err="1"/>
              <a:t>CommitLog</a:t>
            </a:r>
            <a:r>
              <a:rPr lang="en-US" dirty="0"/>
              <a:t> (new entry, append):</a:t>
            </a:r>
          </a:p>
          <a:p>
            <a:r>
              <a:rPr lang="en-US" dirty="0"/>
              <a:t>{k1: [{c1, v1}, {c2, v2}, {c3, v3}]}</a:t>
            </a:r>
          </a:p>
          <a:p>
            <a:r>
              <a:rPr lang="en-US" dirty="0"/>
              <a:t>{k2: [{c4, v4}]}</a:t>
            </a:r>
          </a:p>
          <a:p>
            <a:r>
              <a:rPr lang="en-US" dirty="0"/>
              <a:t>In MemTable (new entry, append):</a:t>
            </a:r>
          </a:p>
          <a:p>
            <a:r>
              <a:rPr lang="en-US" dirty="0"/>
              <a:t>{k1: [{c1, v1}, {c2, v2}, {c3, v3}]}</a:t>
            </a:r>
          </a:p>
          <a:p>
            <a:r>
              <a:rPr lang="en-US" dirty="0"/>
              <a:t>{k2: [{c4, v4}]}</a:t>
            </a:r>
          </a:p>
          <a:p>
            <a:r>
              <a:rPr lang="en-US" dirty="0"/>
              <a:t>Write 3: {k1: [{c1, v5}, {c6, v6}]}</a:t>
            </a:r>
          </a:p>
          <a:p>
            <a:r>
              <a:rPr lang="en-US" dirty="0"/>
              <a:t>In </a:t>
            </a:r>
            <a:r>
              <a:rPr lang="en-US" dirty="0" err="1"/>
              <a:t>CommitLog</a:t>
            </a:r>
            <a:r>
              <a:rPr lang="en-US" dirty="0"/>
              <a:t> (old entry, append):</a:t>
            </a:r>
          </a:p>
          <a:p>
            <a:r>
              <a:rPr lang="en-US" dirty="0"/>
              <a:t>{k1: [{c1, v1}, {c2, v2}, {c3, v3}]}</a:t>
            </a:r>
          </a:p>
          <a:p>
            <a:r>
              <a:rPr lang="en-US" dirty="0"/>
              <a:t>{k2: [{c4, v4}]}</a:t>
            </a:r>
          </a:p>
          <a:p>
            <a:r>
              <a:rPr lang="en-US" dirty="0"/>
              <a:t>{k1: [{c1, v5}, {c6, v6}]}</a:t>
            </a:r>
          </a:p>
          <a:p>
            <a:r>
              <a:rPr lang="en-US" dirty="0"/>
              <a:t>In MemTable (old entry, update):</a:t>
            </a:r>
          </a:p>
          <a:p>
            <a:r>
              <a:rPr lang="en-US" dirty="0"/>
              <a:t>{k1: [{c1, v5}, {c2, v2}, {c3, v3}, {c6, v6}]}</a:t>
            </a:r>
          </a:p>
          <a:p>
            <a:r>
              <a:rPr lang="en-US" dirty="0"/>
              <a:t>{k2: [{c4, v4}]}</a:t>
            </a:r>
          </a:p>
        </p:txBody>
      </p:sp>
      <p:sp>
        <p:nvSpPr>
          <p:cNvPr id="4" name="Footer Placeholder 3">
            <a:extLst>
              <a:ext uri="{FF2B5EF4-FFF2-40B4-BE49-F238E27FC236}">
                <a16:creationId xmlns:a16="http://schemas.microsoft.com/office/drawing/2014/main" id="{22B3B1C4-190B-9842-917C-5FECE069D7A0}"/>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22E7541-2A01-E24A-ACF2-4E652BFCDE61}"/>
              </a:ext>
            </a:extLst>
          </p:cNvPr>
          <p:cNvSpPr>
            <a:spLocks noGrp="1"/>
          </p:cNvSpPr>
          <p:nvPr>
            <p:ph type="dt" sz="half" idx="10"/>
          </p:nvPr>
        </p:nvSpPr>
        <p:spPr/>
        <p:txBody>
          <a:bodyPr/>
          <a:lstStyle/>
          <a:p>
            <a:fld id="{27134EE5-BFBC-DC46-BF3F-EDF1CEE301C0}" type="datetime1">
              <a:rPr lang="en-IN" smtClean="0"/>
              <a:t>09/05/20</a:t>
            </a:fld>
            <a:endParaRPr lang="en-GB"/>
          </a:p>
        </p:txBody>
      </p:sp>
    </p:spTree>
    <p:extLst>
      <p:ext uri="{BB962C8B-B14F-4D97-AF65-F5344CB8AC3E}">
        <p14:creationId xmlns:p14="http://schemas.microsoft.com/office/powerpoint/2010/main" val="36937527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SSTable</a:t>
            </a:r>
            <a:r>
              <a:rPr lang="en-US" dirty="0"/>
              <a:t>:</a:t>
            </a:r>
          </a:p>
        </p:txBody>
      </p:sp>
      <p:sp>
        <p:nvSpPr>
          <p:cNvPr id="3" name="Content Placeholder 2"/>
          <p:cNvSpPr>
            <a:spLocks noGrp="1"/>
          </p:cNvSpPr>
          <p:nvPr>
            <p:ph idx="1"/>
          </p:nvPr>
        </p:nvSpPr>
        <p:spPr/>
        <p:txBody>
          <a:bodyPr>
            <a:normAutofit/>
          </a:bodyPr>
          <a:lstStyle/>
          <a:p>
            <a:r>
              <a:rPr lang="en-US" dirty="0" err="1"/>
              <a:t>SSTable</a:t>
            </a:r>
            <a:r>
              <a:rPr lang="en-US" dirty="0"/>
              <a:t> is a disk representation of the data. MemTables get flushed to disk to immutable </a:t>
            </a:r>
            <a:r>
              <a:rPr lang="en-US" dirty="0" err="1"/>
              <a:t>SSTables</a:t>
            </a:r>
            <a:r>
              <a:rPr lang="en-US" dirty="0"/>
              <a:t>. MemTables get flushed to individual </a:t>
            </a:r>
            <a:r>
              <a:rPr lang="en-US" dirty="0" err="1"/>
              <a:t>SSTables</a:t>
            </a:r>
            <a:r>
              <a:rPr lang="en-US" dirty="0"/>
              <a:t>, and all the writes are sequential, which makes this process fast. So, the faster the disk speed, the quicker the flush operation.</a:t>
            </a:r>
          </a:p>
          <a:p>
            <a:r>
              <a:rPr lang="en-US" dirty="0"/>
              <a:t>The </a:t>
            </a:r>
            <a:r>
              <a:rPr lang="en-US" dirty="0" err="1"/>
              <a:t>SSTables</a:t>
            </a:r>
            <a:r>
              <a:rPr lang="en-US" dirty="0"/>
              <a:t> eventually get merged in the compaction process and the data gets organized properly into one file. This extra work in compaction pays off during reads</a:t>
            </a:r>
          </a:p>
        </p:txBody>
      </p:sp>
      <p:sp>
        <p:nvSpPr>
          <p:cNvPr id="4" name="Footer Placeholder 3">
            <a:extLst>
              <a:ext uri="{FF2B5EF4-FFF2-40B4-BE49-F238E27FC236}">
                <a16:creationId xmlns:a16="http://schemas.microsoft.com/office/drawing/2014/main" id="{C36F79A1-C496-D54A-8EF6-AFEA389EB87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C68C2E6D-279C-6E4C-9328-33825422F705}"/>
              </a:ext>
            </a:extLst>
          </p:cNvPr>
          <p:cNvSpPr>
            <a:spLocks noGrp="1"/>
          </p:cNvSpPr>
          <p:nvPr>
            <p:ph type="dt" sz="half" idx="10"/>
          </p:nvPr>
        </p:nvSpPr>
        <p:spPr/>
        <p:txBody>
          <a:bodyPr/>
          <a:lstStyle/>
          <a:p>
            <a:fld id="{42EEAB8D-597B-674E-AAB6-7CAAC3EFE03D}" type="datetime1">
              <a:rPr lang="en-IN" smtClean="0"/>
              <a:t>09/05/20</a:t>
            </a:fld>
            <a:endParaRPr lang="en-GB"/>
          </a:p>
        </p:txBody>
      </p:sp>
    </p:spTree>
    <p:extLst>
      <p:ext uri="{BB962C8B-B14F-4D97-AF65-F5344CB8AC3E}">
        <p14:creationId xmlns:p14="http://schemas.microsoft.com/office/powerpoint/2010/main" val="591630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Files</a:t>
            </a:r>
          </a:p>
        </p:txBody>
      </p:sp>
      <p:sp>
        <p:nvSpPr>
          <p:cNvPr id="3" name="Content Placeholder 2"/>
          <p:cNvSpPr>
            <a:spLocks noGrp="1"/>
          </p:cNvSpPr>
          <p:nvPr>
            <p:ph idx="1"/>
          </p:nvPr>
        </p:nvSpPr>
        <p:spPr/>
        <p:txBody>
          <a:bodyPr/>
          <a:lstStyle/>
          <a:p>
            <a:r>
              <a:rPr lang="en-US" dirty="0"/>
              <a:t>Data files are the actual data. They contain row keys, metadata, and columns (partial or full). Reading data from the data files is just one disk seek, followed by a sequential read, as the offset to a row key is already obtained from the associated index file</a:t>
            </a:r>
          </a:p>
        </p:txBody>
      </p:sp>
      <p:sp>
        <p:nvSpPr>
          <p:cNvPr id="4" name="Footer Placeholder 3">
            <a:extLst>
              <a:ext uri="{FF2B5EF4-FFF2-40B4-BE49-F238E27FC236}">
                <a16:creationId xmlns:a16="http://schemas.microsoft.com/office/drawing/2014/main" id="{DE84F567-4C7D-C140-950C-71416D963F6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E2607749-8C41-D541-B7DE-BCD10731384B}"/>
              </a:ext>
            </a:extLst>
          </p:cNvPr>
          <p:cNvSpPr>
            <a:spLocks noGrp="1"/>
          </p:cNvSpPr>
          <p:nvPr>
            <p:ph type="dt" sz="half" idx="10"/>
          </p:nvPr>
        </p:nvSpPr>
        <p:spPr/>
        <p:txBody>
          <a:bodyPr/>
          <a:lstStyle/>
          <a:p>
            <a:fld id="{F104B451-8BB5-BC42-A9A0-501FA80165B4}" type="datetime1">
              <a:rPr lang="en-IN" smtClean="0"/>
              <a:t>09/05/20</a:t>
            </a:fld>
            <a:endParaRPr lang="en-GB"/>
          </a:p>
        </p:txBody>
      </p:sp>
    </p:spTree>
    <p:extLst>
      <p:ext uri="{BB962C8B-B14F-4D97-AF65-F5344CB8AC3E}">
        <p14:creationId xmlns:p14="http://schemas.microsoft.com/office/powerpoint/2010/main" val="15848514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Compaction</a:t>
            </a:r>
          </a:p>
        </p:txBody>
      </p:sp>
      <p:sp>
        <p:nvSpPr>
          <p:cNvPr id="3" name="Content Placeholder 2"/>
          <p:cNvSpPr>
            <a:spLocks noGrp="1"/>
          </p:cNvSpPr>
          <p:nvPr>
            <p:ph idx="1"/>
          </p:nvPr>
        </p:nvSpPr>
        <p:spPr/>
        <p:txBody>
          <a:bodyPr/>
          <a:lstStyle/>
          <a:p>
            <a:r>
              <a:rPr lang="en-US" dirty="0"/>
              <a:t>Compaction merges multiple </a:t>
            </a:r>
            <a:r>
              <a:rPr lang="en-US" dirty="0" err="1"/>
              <a:t>SSTable</a:t>
            </a:r>
            <a:r>
              <a:rPr lang="en-US" dirty="0"/>
              <a:t> files into one. Off the shelf, Cassandra offers two types of compaction mechanisms: size-tiered compaction strategy and level compaction strategy</a:t>
            </a:r>
          </a:p>
        </p:txBody>
      </p:sp>
      <p:sp>
        <p:nvSpPr>
          <p:cNvPr id="4" name="Footer Placeholder 3">
            <a:extLst>
              <a:ext uri="{FF2B5EF4-FFF2-40B4-BE49-F238E27FC236}">
                <a16:creationId xmlns:a16="http://schemas.microsoft.com/office/drawing/2014/main" id="{B4B7FA4D-45D3-8140-A868-6CFD9105DE12}"/>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813C1011-F9E6-324F-98EF-7E1BB9100EB6}"/>
              </a:ext>
            </a:extLst>
          </p:cNvPr>
          <p:cNvSpPr>
            <a:spLocks noGrp="1"/>
          </p:cNvSpPr>
          <p:nvPr>
            <p:ph type="dt" sz="half" idx="10"/>
          </p:nvPr>
        </p:nvSpPr>
        <p:spPr/>
        <p:txBody>
          <a:bodyPr/>
          <a:lstStyle/>
          <a:p>
            <a:fld id="{8E460AFA-1F68-D24C-BD67-F0AC3A9E712D}" type="datetime1">
              <a:rPr lang="en-IN" smtClean="0"/>
              <a:t>09/05/20</a:t>
            </a:fld>
            <a:endParaRPr lang="en-GB"/>
          </a:p>
        </p:txBody>
      </p:sp>
    </p:spTree>
    <p:extLst>
      <p:ext uri="{BB962C8B-B14F-4D97-AF65-F5344CB8AC3E}">
        <p14:creationId xmlns:p14="http://schemas.microsoft.com/office/powerpoint/2010/main" val="1622204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Repair</a:t>
            </a:r>
          </a:p>
        </p:txBody>
      </p:sp>
      <p:sp>
        <p:nvSpPr>
          <p:cNvPr id="3" name="Content Placeholder 2"/>
          <p:cNvSpPr>
            <a:spLocks noGrp="1"/>
          </p:cNvSpPr>
          <p:nvPr>
            <p:ph idx="1"/>
          </p:nvPr>
        </p:nvSpPr>
        <p:spPr/>
        <p:txBody>
          <a:bodyPr>
            <a:normAutofit fontScale="92500" lnSpcReduction="20000"/>
          </a:bodyPr>
          <a:lstStyle/>
          <a:p>
            <a:r>
              <a:rPr lang="en-US" dirty="0"/>
              <a:t>Let’s say we have three replica nodes, A, B, and C, that contain a data X. During an update, X is updated to X1 in replicas A and B, but it fails in replica C for some reason. On a read request for data X, the coordinator node asks for a full read from the nearest node (based on the configured snitch) and digest of data X from other nodes to satisfy consistency level. </a:t>
            </a:r>
          </a:p>
          <a:p>
            <a:r>
              <a:rPr lang="en-US" dirty="0"/>
              <a:t>The coordinator node compares these values (something like digest(</a:t>
            </a:r>
            <a:r>
              <a:rPr lang="en-US" dirty="0" err="1"/>
              <a:t>full_X</a:t>
            </a:r>
            <a:r>
              <a:rPr lang="en-US" dirty="0"/>
              <a:t>) == </a:t>
            </a:r>
            <a:r>
              <a:rPr lang="en-US" dirty="0" err="1"/>
              <a:t>digest_from_node_C</a:t>
            </a:r>
            <a:r>
              <a:rPr lang="en-US" dirty="0"/>
              <a:t>). If it turns out that the digests are the same as the digests of the full read, the system is consistent and the value is returned to the client. On the other hand, if there is a mismatch, full data is retrieved and reconciliation is done and the client is sent the reconciled value. </a:t>
            </a:r>
          </a:p>
          <a:p>
            <a:r>
              <a:rPr lang="en-US" dirty="0"/>
              <a:t>After </a:t>
            </a:r>
            <a:r>
              <a:rPr lang="en-US" dirty="0" err="1"/>
              <a:t>this,in</a:t>
            </a:r>
            <a:r>
              <a:rPr lang="en-US" dirty="0"/>
              <a:t> the background, all the replicas are updated with the reconciled value to have a consistent view of data on each node.</a:t>
            </a:r>
          </a:p>
        </p:txBody>
      </p:sp>
      <p:sp>
        <p:nvSpPr>
          <p:cNvPr id="4" name="Footer Placeholder 3">
            <a:extLst>
              <a:ext uri="{FF2B5EF4-FFF2-40B4-BE49-F238E27FC236}">
                <a16:creationId xmlns:a16="http://schemas.microsoft.com/office/drawing/2014/main" id="{98515EB2-FDD8-7C45-A2E2-626ECFEAF7E1}"/>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F5EF59DF-6698-574D-B05A-B46C9CF97BC5}"/>
              </a:ext>
            </a:extLst>
          </p:cNvPr>
          <p:cNvSpPr>
            <a:spLocks noGrp="1"/>
          </p:cNvSpPr>
          <p:nvPr>
            <p:ph type="dt" sz="half" idx="10"/>
          </p:nvPr>
        </p:nvSpPr>
        <p:spPr/>
        <p:txBody>
          <a:bodyPr/>
          <a:lstStyle/>
          <a:p>
            <a:fld id="{7595AEAC-75CF-4B47-947B-81B35455811A}" type="datetime1">
              <a:rPr lang="en-IN" smtClean="0"/>
              <a:t>09/05/20</a:t>
            </a:fld>
            <a:endParaRPr lang="en-GB"/>
          </a:p>
        </p:txBody>
      </p:sp>
    </p:spTree>
    <p:extLst>
      <p:ext uri="{BB962C8B-B14F-4D97-AF65-F5344CB8AC3E}">
        <p14:creationId xmlns:p14="http://schemas.microsoft.com/office/powerpoint/2010/main" val="19962270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 Entropy</a:t>
            </a:r>
          </a:p>
        </p:txBody>
      </p:sp>
      <p:sp>
        <p:nvSpPr>
          <p:cNvPr id="3" name="Content Placeholder 2"/>
          <p:cNvSpPr>
            <a:spLocks noGrp="1"/>
          </p:cNvSpPr>
          <p:nvPr>
            <p:ph idx="1"/>
          </p:nvPr>
        </p:nvSpPr>
        <p:spPr/>
        <p:txBody>
          <a:bodyPr/>
          <a:lstStyle/>
          <a:p>
            <a:r>
              <a:rPr lang="en-US" dirty="0"/>
              <a:t>Anti-entropy compares all the replicas of a column family and updates the replicas to the latest version. This happens during major compaction. It uses </a:t>
            </a:r>
            <a:r>
              <a:rPr lang="en-US" dirty="0" err="1"/>
              <a:t>Merkle</a:t>
            </a:r>
            <a:r>
              <a:rPr lang="en-US" dirty="0"/>
              <a:t> trees to determine discrepancies among the replicas and fixes them</a:t>
            </a:r>
          </a:p>
        </p:txBody>
      </p:sp>
      <p:sp>
        <p:nvSpPr>
          <p:cNvPr id="4" name="Footer Placeholder 3">
            <a:extLst>
              <a:ext uri="{FF2B5EF4-FFF2-40B4-BE49-F238E27FC236}">
                <a16:creationId xmlns:a16="http://schemas.microsoft.com/office/drawing/2014/main" id="{587FF174-5831-EC4D-BA4C-2570D7F79C6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108ED60-80B4-924F-BD05-BE903B0CFBB1}"/>
              </a:ext>
            </a:extLst>
          </p:cNvPr>
          <p:cNvSpPr>
            <a:spLocks noGrp="1"/>
          </p:cNvSpPr>
          <p:nvPr>
            <p:ph type="dt" sz="half" idx="10"/>
          </p:nvPr>
        </p:nvSpPr>
        <p:spPr/>
        <p:txBody>
          <a:bodyPr/>
          <a:lstStyle/>
          <a:p>
            <a:fld id="{7122CE8E-D55B-7049-B6F1-8E74D9AA3A61}" type="datetime1">
              <a:rPr lang="en-IN" smtClean="0"/>
              <a:t>09/05/20</a:t>
            </a:fld>
            <a:endParaRPr lang="en-GB"/>
          </a:p>
        </p:txBody>
      </p:sp>
    </p:spTree>
    <p:extLst>
      <p:ext uri="{BB962C8B-B14F-4D97-AF65-F5344CB8AC3E}">
        <p14:creationId xmlns:p14="http://schemas.microsoft.com/office/powerpoint/2010/main" val="2974873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MERKLE TREE</a:t>
            </a:r>
          </a:p>
        </p:txBody>
      </p:sp>
      <p:pic>
        <p:nvPicPr>
          <p:cNvPr id="4" name="Content Placeholder 3"/>
          <p:cNvPicPr>
            <a:picLocks noGrp="1" noChangeAspect="1"/>
          </p:cNvPicPr>
          <p:nvPr>
            <p:ph idx="1"/>
          </p:nvPr>
        </p:nvPicPr>
        <p:blipFill>
          <a:blip r:embed="rId2"/>
          <a:stretch>
            <a:fillRect/>
          </a:stretch>
        </p:blipFill>
        <p:spPr>
          <a:xfrm>
            <a:off x="838200" y="1553592"/>
            <a:ext cx="10515600" cy="4678531"/>
          </a:xfrm>
          <a:prstGeom prst="rect">
            <a:avLst/>
          </a:prstGeom>
        </p:spPr>
      </p:pic>
      <p:sp>
        <p:nvSpPr>
          <p:cNvPr id="3" name="Footer Placeholder 2">
            <a:extLst>
              <a:ext uri="{FF2B5EF4-FFF2-40B4-BE49-F238E27FC236}">
                <a16:creationId xmlns:a16="http://schemas.microsoft.com/office/drawing/2014/main" id="{A2981425-1444-9F4A-B765-14EB6F87246A}"/>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7FE79CE9-A263-9041-AA5D-6768F748B4B4}"/>
              </a:ext>
            </a:extLst>
          </p:cNvPr>
          <p:cNvSpPr>
            <a:spLocks noGrp="1"/>
          </p:cNvSpPr>
          <p:nvPr>
            <p:ph type="dt" sz="half" idx="10"/>
          </p:nvPr>
        </p:nvSpPr>
        <p:spPr/>
        <p:txBody>
          <a:bodyPr/>
          <a:lstStyle/>
          <a:p>
            <a:fld id="{748CC613-9EED-7543-8642-CBCC5969A8E2}" type="datetime1">
              <a:rPr lang="en-IN" smtClean="0"/>
              <a:t>09/05/20</a:t>
            </a:fld>
            <a:endParaRPr lang="en-GB"/>
          </a:p>
        </p:txBody>
      </p:sp>
    </p:spTree>
    <p:extLst>
      <p:ext uri="{BB962C8B-B14F-4D97-AF65-F5344CB8AC3E}">
        <p14:creationId xmlns:p14="http://schemas.microsoft.com/office/powerpoint/2010/main" val="12026388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p:txBody>
          <a:bodyPr/>
          <a:lstStyle/>
          <a:p>
            <a:pPr fontAlgn="base"/>
            <a:r>
              <a:rPr lang="en-US" dirty="0"/>
              <a:t>Two units of information are individually hashed. These are known as </a:t>
            </a:r>
            <a:r>
              <a:rPr lang="en-US" dirty="0" err="1"/>
              <a:t>Merkle</a:t>
            </a:r>
            <a:r>
              <a:rPr lang="en-US" dirty="0"/>
              <a:t> leaves.</a:t>
            </a:r>
          </a:p>
          <a:p>
            <a:pPr fontAlgn="base"/>
            <a:r>
              <a:rPr lang="en-US" dirty="0"/>
              <a:t>Those two hashes are then hashed together. These are known as </a:t>
            </a:r>
            <a:r>
              <a:rPr lang="en-US" dirty="0" err="1"/>
              <a:t>Merkle</a:t>
            </a:r>
            <a:r>
              <a:rPr lang="en-US" dirty="0"/>
              <a:t> branches.</a:t>
            </a:r>
          </a:p>
          <a:p>
            <a:pPr fontAlgn="base"/>
            <a:r>
              <a:rPr lang="en-US" dirty="0"/>
              <a:t>Multiple branches are hashed together finally getting one single hash. This is known as a </a:t>
            </a:r>
            <a:r>
              <a:rPr lang="en-US" dirty="0" err="1"/>
              <a:t>Merkle</a:t>
            </a:r>
            <a:r>
              <a:rPr lang="en-US" dirty="0"/>
              <a:t> root.</a:t>
            </a:r>
          </a:p>
          <a:p>
            <a:endParaRPr lang="en-US" dirty="0"/>
          </a:p>
        </p:txBody>
      </p:sp>
      <p:sp>
        <p:nvSpPr>
          <p:cNvPr id="4" name="Footer Placeholder 3">
            <a:extLst>
              <a:ext uri="{FF2B5EF4-FFF2-40B4-BE49-F238E27FC236}">
                <a16:creationId xmlns:a16="http://schemas.microsoft.com/office/drawing/2014/main" id="{40C0BA8B-84B8-9B48-951A-CDB0724F8792}"/>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C57ACB7E-6B9F-A74F-8116-354978847864}"/>
              </a:ext>
            </a:extLst>
          </p:cNvPr>
          <p:cNvSpPr>
            <a:spLocks noGrp="1"/>
          </p:cNvSpPr>
          <p:nvPr>
            <p:ph type="dt" sz="half" idx="10"/>
          </p:nvPr>
        </p:nvSpPr>
        <p:spPr/>
        <p:txBody>
          <a:bodyPr/>
          <a:lstStyle/>
          <a:p>
            <a:fld id="{07157D01-FEE7-5243-ACB2-C8CB94D16795}" type="datetime1">
              <a:rPr lang="en-IN" smtClean="0"/>
              <a:t>09/05/20</a:t>
            </a:fld>
            <a:endParaRPr lang="en-GB"/>
          </a:p>
        </p:txBody>
      </p:sp>
    </p:spTree>
    <p:extLst>
      <p:ext uri="{BB962C8B-B14F-4D97-AF65-F5344CB8AC3E}">
        <p14:creationId xmlns:p14="http://schemas.microsoft.com/office/powerpoint/2010/main" val="874115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of </a:t>
            </a:r>
            <a:r>
              <a:rPr lang="en-US" dirty="0" err="1"/>
              <a:t>Merkle</a:t>
            </a:r>
            <a:r>
              <a:rPr lang="en-US" dirty="0"/>
              <a:t> Tree</a:t>
            </a:r>
          </a:p>
        </p:txBody>
      </p:sp>
      <p:sp>
        <p:nvSpPr>
          <p:cNvPr id="3" name="Content Placeholder 2"/>
          <p:cNvSpPr>
            <a:spLocks noGrp="1"/>
          </p:cNvSpPr>
          <p:nvPr>
            <p:ph idx="1"/>
          </p:nvPr>
        </p:nvSpPr>
        <p:spPr/>
        <p:txBody>
          <a:bodyPr/>
          <a:lstStyle/>
          <a:p>
            <a:r>
              <a:rPr lang="en-US" dirty="0"/>
              <a:t>A </a:t>
            </a:r>
            <a:r>
              <a:rPr lang="en-US" dirty="0" err="1"/>
              <a:t>Merkle</a:t>
            </a:r>
            <a:r>
              <a:rPr lang="en-US" dirty="0"/>
              <a:t> tree is useful because it allows computers to verify information at the bottom of the tree, the leaves, without having to store the entire set of information</a:t>
            </a:r>
          </a:p>
        </p:txBody>
      </p:sp>
      <p:sp>
        <p:nvSpPr>
          <p:cNvPr id="4" name="Footer Placeholder 3">
            <a:extLst>
              <a:ext uri="{FF2B5EF4-FFF2-40B4-BE49-F238E27FC236}">
                <a16:creationId xmlns:a16="http://schemas.microsoft.com/office/drawing/2014/main" id="{4E01F0EF-C8CD-3F4A-A850-1299A985B76A}"/>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B1E1F5B-A7A2-AE4D-8025-9029F1F5A0D6}"/>
              </a:ext>
            </a:extLst>
          </p:cNvPr>
          <p:cNvSpPr>
            <a:spLocks noGrp="1"/>
          </p:cNvSpPr>
          <p:nvPr>
            <p:ph type="dt" sz="half" idx="10"/>
          </p:nvPr>
        </p:nvSpPr>
        <p:spPr/>
        <p:txBody>
          <a:bodyPr/>
          <a:lstStyle/>
          <a:p>
            <a:fld id="{012B8074-1DCA-9748-BACA-AB2C8EC98BA2}" type="datetime1">
              <a:rPr lang="en-IN" smtClean="0"/>
              <a:t>09/05/20</a:t>
            </a:fld>
            <a:endParaRPr lang="en-GB"/>
          </a:p>
        </p:txBody>
      </p:sp>
    </p:spTree>
    <p:extLst>
      <p:ext uri="{BB962C8B-B14F-4D97-AF65-F5344CB8AC3E}">
        <p14:creationId xmlns:p14="http://schemas.microsoft.com/office/powerpoint/2010/main" val="2452871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DATA MODEL:</a:t>
            </a:r>
          </a:p>
        </p:txBody>
      </p:sp>
      <p:pic>
        <p:nvPicPr>
          <p:cNvPr id="4" name="Content Placeholder 3"/>
          <p:cNvPicPr>
            <a:picLocks noGrp="1" noChangeAspect="1"/>
          </p:cNvPicPr>
          <p:nvPr>
            <p:ph idx="1"/>
          </p:nvPr>
        </p:nvPicPr>
        <p:blipFill>
          <a:blip r:embed="rId2"/>
          <a:stretch>
            <a:fillRect/>
          </a:stretch>
        </p:blipFill>
        <p:spPr>
          <a:xfrm>
            <a:off x="1303525" y="1825625"/>
            <a:ext cx="8075743" cy="4351338"/>
          </a:xfrm>
          <a:prstGeom prst="rect">
            <a:avLst/>
          </a:prstGeom>
        </p:spPr>
      </p:pic>
      <p:sp>
        <p:nvSpPr>
          <p:cNvPr id="3" name="Footer Placeholder 2">
            <a:extLst>
              <a:ext uri="{FF2B5EF4-FFF2-40B4-BE49-F238E27FC236}">
                <a16:creationId xmlns:a16="http://schemas.microsoft.com/office/drawing/2014/main" id="{5CB24C0C-CF9D-AF48-9464-838AB4792758}"/>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9EBEE11-150F-0348-B549-9F24182B4AAF}"/>
              </a:ext>
            </a:extLst>
          </p:cNvPr>
          <p:cNvSpPr>
            <a:spLocks noGrp="1"/>
          </p:cNvSpPr>
          <p:nvPr>
            <p:ph type="dt" sz="half" idx="10"/>
          </p:nvPr>
        </p:nvSpPr>
        <p:spPr/>
        <p:txBody>
          <a:bodyPr/>
          <a:lstStyle/>
          <a:p>
            <a:fld id="{47B8F2DF-C9A6-3A43-8230-CFC4895AA43A}" type="datetime1">
              <a:rPr lang="en-IN" smtClean="0"/>
              <a:t>09/05/20</a:t>
            </a:fld>
            <a:endParaRPr lang="en-GB"/>
          </a:p>
        </p:txBody>
      </p:sp>
    </p:spTree>
    <p:extLst>
      <p:ext uri="{BB962C8B-B14F-4D97-AF65-F5344CB8AC3E}">
        <p14:creationId xmlns:p14="http://schemas.microsoft.com/office/powerpoint/2010/main" val="5272150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pic>
        <p:nvPicPr>
          <p:cNvPr id="4" name="Content Placeholder 3"/>
          <p:cNvPicPr>
            <a:picLocks noGrp="1" noChangeAspect="1"/>
          </p:cNvPicPr>
          <p:nvPr>
            <p:ph idx="1"/>
          </p:nvPr>
        </p:nvPicPr>
        <p:blipFill>
          <a:blip r:embed="rId2"/>
          <a:stretch>
            <a:fillRect/>
          </a:stretch>
        </p:blipFill>
        <p:spPr>
          <a:xfrm>
            <a:off x="838200" y="1384916"/>
            <a:ext cx="10515599" cy="4864963"/>
          </a:xfrm>
          <a:prstGeom prst="rect">
            <a:avLst/>
          </a:prstGeom>
        </p:spPr>
      </p:pic>
      <p:sp>
        <p:nvSpPr>
          <p:cNvPr id="3" name="Footer Placeholder 2">
            <a:extLst>
              <a:ext uri="{FF2B5EF4-FFF2-40B4-BE49-F238E27FC236}">
                <a16:creationId xmlns:a16="http://schemas.microsoft.com/office/drawing/2014/main" id="{5B673434-6D2A-454F-BF81-2DC6B696E171}"/>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DB1AC04-1BBA-B640-8B35-3AE09B612FF3}"/>
              </a:ext>
            </a:extLst>
          </p:cNvPr>
          <p:cNvSpPr>
            <a:spLocks noGrp="1"/>
          </p:cNvSpPr>
          <p:nvPr>
            <p:ph type="dt" sz="half" idx="10"/>
          </p:nvPr>
        </p:nvSpPr>
        <p:spPr/>
        <p:txBody>
          <a:bodyPr/>
          <a:lstStyle/>
          <a:p>
            <a:fld id="{11618DBD-ADF7-C443-8D02-13530022385D}" type="datetime1">
              <a:rPr lang="en-IN" smtClean="0"/>
              <a:t>09/05/20</a:t>
            </a:fld>
            <a:endParaRPr lang="en-GB"/>
          </a:p>
        </p:txBody>
      </p:sp>
    </p:spTree>
    <p:extLst>
      <p:ext uri="{BB962C8B-B14F-4D97-AF65-F5344CB8AC3E}">
        <p14:creationId xmlns:p14="http://schemas.microsoft.com/office/powerpoint/2010/main" val="15992695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Hinted Handoff:</a:t>
            </a:r>
          </a:p>
        </p:txBody>
      </p:sp>
      <p:pic>
        <p:nvPicPr>
          <p:cNvPr id="4" name="Content Placeholder 3"/>
          <p:cNvPicPr>
            <a:picLocks noGrp="1" noChangeAspect="1"/>
          </p:cNvPicPr>
          <p:nvPr>
            <p:ph idx="1"/>
          </p:nvPr>
        </p:nvPicPr>
        <p:blipFill>
          <a:blip r:embed="rId2"/>
          <a:stretch>
            <a:fillRect/>
          </a:stretch>
        </p:blipFill>
        <p:spPr>
          <a:xfrm>
            <a:off x="838200" y="1553592"/>
            <a:ext cx="10515600" cy="4660777"/>
          </a:xfrm>
          <a:prstGeom prst="rect">
            <a:avLst/>
          </a:prstGeom>
        </p:spPr>
      </p:pic>
      <p:sp>
        <p:nvSpPr>
          <p:cNvPr id="3" name="Footer Placeholder 2">
            <a:extLst>
              <a:ext uri="{FF2B5EF4-FFF2-40B4-BE49-F238E27FC236}">
                <a16:creationId xmlns:a16="http://schemas.microsoft.com/office/drawing/2014/main" id="{12CC76A8-A07B-DD49-BEC1-E3CCB49BF4A8}"/>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BB8E538-F1AB-554E-A269-8FA3E55209F8}"/>
              </a:ext>
            </a:extLst>
          </p:cNvPr>
          <p:cNvSpPr>
            <a:spLocks noGrp="1"/>
          </p:cNvSpPr>
          <p:nvPr>
            <p:ph type="dt" sz="half" idx="10"/>
          </p:nvPr>
        </p:nvSpPr>
        <p:spPr/>
        <p:txBody>
          <a:bodyPr/>
          <a:lstStyle/>
          <a:p>
            <a:fld id="{B7C823D7-82FC-FB42-A6C4-6AD94C6B1B2B}" type="datetime1">
              <a:rPr lang="en-IN" smtClean="0"/>
              <a:t>09/05/20</a:t>
            </a:fld>
            <a:endParaRPr lang="en-GB"/>
          </a:p>
        </p:txBody>
      </p:sp>
    </p:spTree>
    <p:extLst>
      <p:ext uri="{BB962C8B-B14F-4D97-AF65-F5344CB8AC3E}">
        <p14:creationId xmlns:p14="http://schemas.microsoft.com/office/powerpoint/2010/main" val="2729599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a:t>
            </a:r>
            <a:r>
              <a:rPr lang="en-US" dirty="0" err="1"/>
              <a:t>HeadsUp</a:t>
            </a:r>
            <a:r>
              <a:rPr lang="en-US" dirty="0"/>
              <a:t>:</a:t>
            </a:r>
          </a:p>
        </p:txBody>
      </p:sp>
      <p:pic>
        <p:nvPicPr>
          <p:cNvPr id="4" name="Content Placeholder 3"/>
          <p:cNvPicPr>
            <a:picLocks noGrp="1" noChangeAspect="1"/>
          </p:cNvPicPr>
          <p:nvPr>
            <p:ph idx="1"/>
          </p:nvPr>
        </p:nvPicPr>
        <p:blipFill>
          <a:blip r:embed="rId2"/>
          <a:stretch>
            <a:fillRect/>
          </a:stretch>
        </p:blipFill>
        <p:spPr>
          <a:xfrm>
            <a:off x="838200" y="1358283"/>
            <a:ext cx="10515600" cy="4900474"/>
          </a:xfrm>
          <a:prstGeom prst="rect">
            <a:avLst/>
          </a:prstGeom>
        </p:spPr>
      </p:pic>
      <p:sp>
        <p:nvSpPr>
          <p:cNvPr id="3" name="Footer Placeholder 2">
            <a:extLst>
              <a:ext uri="{FF2B5EF4-FFF2-40B4-BE49-F238E27FC236}">
                <a16:creationId xmlns:a16="http://schemas.microsoft.com/office/drawing/2014/main" id="{FC859003-3535-644D-B095-7FC563A824D3}"/>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C033C627-FD3B-8C47-9913-AF7FCCB5DBCA}"/>
              </a:ext>
            </a:extLst>
          </p:cNvPr>
          <p:cNvSpPr>
            <a:spLocks noGrp="1"/>
          </p:cNvSpPr>
          <p:nvPr>
            <p:ph type="dt" sz="half" idx="10"/>
          </p:nvPr>
        </p:nvSpPr>
        <p:spPr/>
        <p:txBody>
          <a:bodyPr/>
          <a:lstStyle/>
          <a:p>
            <a:fld id="{3335FD1B-2816-7E4F-8F1C-EEE9F48F8B70}" type="datetime1">
              <a:rPr lang="en-IN" smtClean="0"/>
              <a:t>09/05/20</a:t>
            </a:fld>
            <a:endParaRPr lang="en-GB"/>
          </a:p>
        </p:txBody>
      </p:sp>
    </p:spTree>
    <p:extLst>
      <p:ext uri="{BB962C8B-B14F-4D97-AF65-F5344CB8AC3E}">
        <p14:creationId xmlns:p14="http://schemas.microsoft.com/office/powerpoint/2010/main" val="4248988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 Family:</a:t>
            </a:r>
          </a:p>
        </p:txBody>
      </p:sp>
      <p:pic>
        <p:nvPicPr>
          <p:cNvPr id="4" name="Content Placeholder 3"/>
          <p:cNvPicPr>
            <a:picLocks noGrp="1" noChangeAspect="1"/>
          </p:cNvPicPr>
          <p:nvPr>
            <p:ph idx="1"/>
          </p:nvPr>
        </p:nvPicPr>
        <p:blipFill>
          <a:blip r:embed="rId2"/>
          <a:stretch>
            <a:fillRect/>
          </a:stretch>
        </p:blipFill>
        <p:spPr>
          <a:xfrm>
            <a:off x="838200" y="1562470"/>
            <a:ext cx="10515600" cy="4614493"/>
          </a:xfrm>
          <a:prstGeom prst="rect">
            <a:avLst/>
          </a:prstGeom>
        </p:spPr>
      </p:pic>
      <p:sp>
        <p:nvSpPr>
          <p:cNvPr id="3" name="Footer Placeholder 2">
            <a:extLst>
              <a:ext uri="{FF2B5EF4-FFF2-40B4-BE49-F238E27FC236}">
                <a16:creationId xmlns:a16="http://schemas.microsoft.com/office/drawing/2014/main" id="{CD91D6EA-396B-9742-ACDD-A1C34697B9F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9637876F-5DBD-CE49-9EC8-73181CCA3B2C}"/>
              </a:ext>
            </a:extLst>
          </p:cNvPr>
          <p:cNvSpPr>
            <a:spLocks noGrp="1"/>
          </p:cNvSpPr>
          <p:nvPr>
            <p:ph type="dt" sz="half" idx="10"/>
          </p:nvPr>
        </p:nvSpPr>
        <p:spPr/>
        <p:txBody>
          <a:bodyPr/>
          <a:lstStyle/>
          <a:p>
            <a:fld id="{A53E166C-F7B4-584E-9413-5C3C497D2AAA}" type="datetime1">
              <a:rPr lang="en-IN" smtClean="0"/>
              <a:t>09/05/20</a:t>
            </a:fld>
            <a:endParaRPr lang="en-GB"/>
          </a:p>
        </p:txBody>
      </p:sp>
    </p:spTree>
    <p:extLst>
      <p:ext uri="{BB962C8B-B14F-4D97-AF65-F5344CB8AC3E}">
        <p14:creationId xmlns:p14="http://schemas.microsoft.com/office/powerpoint/2010/main" val="18160030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in One </a:t>
            </a:r>
            <a:r>
              <a:rPr lang="en-US" dirty="0">
                <a:sym typeface="Wingdings" panose="05000000000000000000" pitchFamily="2" charset="2"/>
              </a:rPr>
              <a:t></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515600" cy="4550314"/>
          </a:xfrm>
          <a:prstGeom prst="rect">
            <a:avLst/>
          </a:prstGeom>
        </p:spPr>
      </p:pic>
      <p:sp>
        <p:nvSpPr>
          <p:cNvPr id="3" name="Footer Placeholder 2">
            <a:extLst>
              <a:ext uri="{FF2B5EF4-FFF2-40B4-BE49-F238E27FC236}">
                <a16:creationId xmlns:a16="http://schemas.microsoft.com/office/drawing/2014/main" id="{E59D608C-2171-F74F-860C-10B70E347ACB}"/>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08E745A2-7790-1545-8767-B11B886290F1}"/>
              </a:ext>
            </a:extLst>
          </p:cNvPr>
          <p:cNvSpPr>
            <a:spLocks noGrp="1"/>
          </p:cNvSpPr>
          <p:nvPr>
            <p:ph type="dt" sz="half" idx="10"/>
          </p:nvPr>
        </p:nvSpPr>
        <p:spPr/>
        <p:txBody>
          <a:bodyPr/>
          <a:lstStyle/>
          <a:p>
            <a:fld id="{8DDC6DFA-50AF-A44C-8D40-C20FE89D51DC}" type="datetime1">
              <a:rPr lang="en-IN" smtClean="0"/>
              <a:t>09/05/20</a:t>
            </a:fld>
            <a:endParaRPr lang="en-GB"/>
          </a:p>
        </p:txBody>
      </p:sp>
    </p:spTree>
    <p:extLst>
      <p:ext uri="{BB962C8B-B14F-4D97-AF65-F5344CB8AC3E}">
        <p14:creationId xmlns:p14="http://schemas.microsoft.com/office/powerpoint/2010/main" val="29796690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Denormalize</a:t>
            </a:r>
            <a:r>
              <a:rPr lang="en-US" dirty="0"/>
              <a:t>, </a:t>
            </a:r>
            <a:r>
              <a:rPr lang="en-US" dirty="0" err="1"/>
              <a:t>denormalize</a:t>
            </a:r>
            <a:r>
              <a:rPr lang="en-US" dirty="0"/>
              <a:t>, </a:t>
            </a:r>
            <a:r>
              <a:rPr lang="en-US" dirty="0" err="1"/>
              <a:t>denormalize</a:t>
            </a:r>
            <a:endParaRPr lang="en-US" dirty="0"/>
          </a:p>
        </p:txBody>
      </p:sp>
      <p:pic>
        <p:nvPicPr>
          <p:cNvPr id="4" name="Content Placeholder 3"/>
          <p:cNvPicPr>
            <a:picLocks noGrp="1" noChangeAspect="1"/>
          </p:cNvPicPr>
          <p:nvPr>
            <p:ph idx="1"/>
          </p:nvPr>
        </p:nvPicPr>
        <p:blipFill>
          <a:blip r:embed="rId2"/>
          <a:stretch>
            <a:fillRect/>
          </a:stretch>
        </p:blipFill>
        <p:spPr>
          <a:xfrm>
            <a:off x="838200" y="1690688"/>
            <a:ext cx="10515599" cy="4486275"/>
          </a:xfrm>
          <a:prstGeom prst="rect">
            <a:avLst/>
          </a:prstGeom>
        </p:spPr>
      </p:pic>
      <p:sp>
        <p:nvSpPr>
          <p:cNvPr id="3" name="Footer Placeholder 2">
            <a:extLst>
              <a:ext uri="{FF2B5EF4-FFF2-40B4-BE49-F238E27FC236}">
                <a16:creationId xmlns:a16="http://schemas.microsoft.com/office/drawing/2014/main" id="{0A6467A1-E4D0-D844-8496-E8DE604EDF72}"/>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9BAE27A-8658-B946-8858-59B516B806D7}"/>
              </a:ext>
            </a:extLst>
          </p:cNvPr>
          <p:cNvSpPr>
            <a:spLocks noGrp="1"/>
          </p:cNvSpPr>
          <p:nvPr>
            <p:ph type="dt" sz="half" idx="10"/>
          </p:nvPr>
        </p:nvSpPr>
        <p:spPr/>
        <p:txBody>
          <a:bodyPr/>
          <a:lstStyle/>
          <a:p>
            <a:fld id="{36E068DB-B274-E641-A592-47191872D75D}" type="datetime1">
              <a:rPr lang="en-IN" smtClean="0"/>
              <a:t>09/05/20</a:t>
            </a:fld>
            <a:endParaRPr lang="en-GB"/>
          </a:p>
        </p:txBody>
      </p:sp>
    </p:spTree>
    <p:extLst>
      <p:ext uri="{BB962C8B-B14F-4D97-AF65-F5344CB8AC3E}">
        <p14:creationId xmlns:p14="http://schemas.microsoft.com/office/powerpoint/2010/main" val="1958982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one needs to know Normalization</a:t>
            </a:r>
          </a:p>
        </p:txBody>
      </p:sp>
      <p:pic>
        <p:nvPicPr>
          <p:cNvPr id="4" name="Content Placeholder 3"/>
          <p:cNvPicPr>
            <a:picLocks noGrp="1" noChangeAspect="1"/>
          </p:cNvPicPr>
          <p:nvPr>
            <p:ph idx="1"/>
          </p:nvPr>
        </p:nvPicPr>
        <p:blipFill>
          <a:blip r:embed="rId2"/>
          <a:stretch>
            <a:fillRect/>
          </a:stretch>
        </p:blipFill>
        <p:spPr>
          <a:xfrm>
            <a:off x="838200" y="1455938"/>
            <a:ext cx="10515599" cy="4785064"/>
          </a:xfrm>
          <a:prstGeom prst="rect">
            <a:avLst/>
          </a:prstGeom>
        </p:spPr>
      </p:pic>
      <p:sp>
        <p:nvSpPr>
          <p:cNvPr id="3" name="Footer Placeholder 2">
            <a:extLst>
              <a:ext uri="{FF2B5EF4-FFF2-40B4-BE49-F238E27FC236}">
                <a16:creationId xmlns:a16="http://schemas.microsoft.com/office/drawing/2014/main" id="{8120643A-CAA1-414C-8DE6-AFD584703ECE}"/>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58E2F3A4-759D-4E45-9FF1-91F796365CE6}"/>
              </a:ext>
            </a:extLst>
          </p:cNvPr>
          <p:cNvSpPr>
            <a:spLocks noGrp="1"/>
          </p:cNvSpPr>
          <p:nvPr>
            <p:ph type="dt" sz="half" idx="10"/>
          </p:nvPr>
        </p:nvSpPr>
        <p:spPr/>
        <p:txBody>
          <a:bodyPr/>
          <a:lstStyle/>
          <a:p>
            <a:fld id="{B97D6105-D53B-5347-9A12-FA6BBFECF569}" type="datetime1">
              <a:rPr lang="en-IN" smtClean="0"/>
              <a:t>09/05/20</a:t>
            </a:fld>
            <a:endParaRPr lang="en-GB"/>
          </a:p>
        </p:txBody>
      </p:sp>
    </p:spTree>
    <p:extLst>
      <p:ext uri="{BB962C8B-B14F-4D97-AF65-F5344CB8AC3E}">
        <p14:creationId xmlns:p14="http://schemas.microsoft.com/office/powerpoint/2010/main" val="1568955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RDBMS</a:t>
            </a:r>
          </a:p>
        </p:txBody>
      </p:sp>
      <p:pic>
        <p:nvPicPr>
          <p:cNvPr id="4" name="Content Placeholder 3"/>
          <p:cNvPicPr>
            <a:picLocks noGrp="1" noChangeAspect="1"/>
          </p:cNvPicPr>
          <p:nvPr>
            <p:ph idx="1"/>
          </p:nvPr>
        </p:nvPicPr>
        <p:blipFill>
          <a:blip r:embed="rId2"/>
          <a:stretch>
            <a:fillRect/>
          </a:stretch>
        </p:blipFill>
        <p:spPr>
          <a:xfrm>
            <a:off x="838200" y="1376039"/>
            <a:ext cx="10515599" cy="4891596"/>
          </a:xfrm>
          <a:prstGeom prst="rect">
            <a:avLst/>
          </a:prstGeom>
        </p:spPr>
      </p:pic>
      <p:sp>
        <p:nvSpPr>
          <p:cNvPr id="3" name="Footer Placeholder 2">
            <a:extLst>
              <a:ext uri="{FF2B5EF4-FFF2-40B4-BE49-F238E27FC236}">
                <a16:creationId xmlns:a16="http://schemas.microsoft.com/office/drawing/2014/main" id="{643A6641-BAC7-254D-9AAC-976F39478BE6}"/>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13DFFBBE-24A1-B244-BDC3-386B4DE10263}"/>
              </a:ext>
            </a:extLst>
          </p:cNvPr>
          <p:cNvSpPr>
            <a:spLocks noGrp="1"/>
          </p:cNvSpPr>
          <p:nvPr>
            <p:ph type="dt" sz="half" idx="10"/>
          </p:nvPr>
        </p:nvSpPr>
        <p:spPr/>
        <p:txBody>
          <a:bodyPr/>
          <a:lstStyle/>
          <a:p>
            <a:fld id="{048BE7DC-A6F5-E140-A2CE-AC4C6830D601}" type="datetime1">
              <a:rPr lang="en-IN" smtClean="0"/>
              <a:t>09/05/20</a:t>
            </a:fld>
            <a:endParaRPr lang="en-GB"/>
          </a:p>
        </p:txBody>
      </p:sp>
    </p:spTree>
    <p:extLst>
      <p:ext uri="{BB962C8B-B14F-4D97-AF65-F5344CB8AC3E}">
        <p14:creationId xmlns:p14="http://schemas.microsoft.com/office/powerpoint/2010/main" val="1071094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8777" y="365125"/>
            <a:ext cx="12103223" cy="5849244"/>
          </a:xfrm>
          <a:prstGeom prst="rect">
            <a:avLst/>
          </a:prstGeom>
        </p:spPr>
      </p:pic>
      <p:sp>
        <p:nvSpPr>
          <p:cNvPr id="3" name="Footer Placeholder 2">
            <a:extLst>
              <a:ext uri="{FF2B5EF4-FFF2-40B4-BE49-F238E27FC236}">
                <a16:creationId xmlns:a16="http://schemas.microsoft.com/office/drawing/2014/main" id="{251542F7-DBEA-F948-AB3C-FBBC993A47BA}"/>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C3F98ED5-A096-264E-B45B-43C075C59454}"/>
              </a:ext>
            </a:extLst>
          </p:cNvPr>
          <p:cNvSpPr>
            <a:spLocks noGrp="1"/>
          </p:cNvSpPr>
          <p:nvPr>
            <p:ph type="dt" sz="half" idx="10"/>
          </p:nvPr>
        </p:nvSpPr>
        <p:spPr/>
        <p:txBody>
          <a:bodyPr/>
          <a:lstStyle/>
          <a:p>
            <a:fld id="{F061BF1A-11FB-2B4C-89FB-969CBC315512}" type="datetime1">
              <a:rPr lang="en-IN" smtClean="0"/>
              <a:t>09/05/20</a:t>
            </a:fld>
            <a:endParaRPr lang="en-GB"/>
          </a:p>
        </p:txBody>
      </p:sp>
    </p:spTree>
    <p:extLst>
      <p:ext uri="{BB962C8B-B14F-4D97-AF65-F5344CB8AC3E}">
        <p14:creationId xmlns:p14="http://schemas.microsoft.com/office/powerpoint/2010/main" val="30810339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Normalization is Required:</a:t>
            </a:r>
          </a:p>
        </p:txBody>
      </p:sp>
      <p:pic>
        <p:nvPicPr>
          <p:cNvPr id="4" name="Content Placeholder 3"/>
          <p:cNvPicPr>
            <a:picLocks noGrp="1" noChangeAspect="1"/>
          </p:cNvPicPr>
          <p:nvPr>
            <p:ph idx="1"/>
          </p:nvPr>
        </p:nvPicPr>
        <p:blipFill>
          <a:blip r:embed="rId2"/>
          <a:stretch>
            <a:fillRect/>
          </a:stretch>
        </p:blipFill>
        <p:spPr>
          <a:xfrm>
            <a:off x="754602" y="1455938"/>
            <a:ext cx="10599198" cy="4793941"/>
          </a:xfrm>
          <a:prstGeom prst="rect">
            <a:avLst/>
          </a:prstGeom>
        </p:spPr>
      </p:pic>
      <p:sp>
        <p:nvSpPr>
          <p:cNvPr id="3" name="Footer Placeholder 2">
            <a:extLst>
              <a:ext uri="{FF2B5EF4-FFF2-40B4-BE49-F238E27FC236}">
                <a16:creationId xmlns:a16="http://schemas.microsoft.com/office/drawing/2014/main" id="{8E47E14A-B3DE-8D41-9FE0-10A1675B675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563C9371-1DE4-9540-B864-8665D22508B3}"/>
              </a:ext>
            </a:extLst>
          </p:cNvPr>
          <p:cNvSpPr>
            <a:spLocks noGrp="1"/>
          </p:cNvSpPr>
          <p:nvPr>
            <p:ph type="dt" sz="half" idx="10"/>
          </p:nvPr>
        </p:nvSpPr>
        <p:spPr/>
        <p:txBody>
          <a:bodyPr/>
          <a:lstStyle/>
          <a:p>
            <a:fld id="{6CB59076-5483-CD4B-B799-406FE156497B}" type="datetime1">
              <a:rPr lang="en-IN" smtClean="0"/>
              <a:t>09/05/20</a:t>
            </a:fld>
            <a:endParaRPr lang="en-GB"/>
          </a:p>
        </p:txBody>
      </p:sp>
    </p:spTree>
    <p:extLst>
      <p:ext uri="{BB962C8B-B14F-4D97-AF65-F5344CB8AC3E}">
        <p14:creationId xmlns:p14="http://schemas.microsoft.com/office/powerpoint/2010/main" val="2623656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just about </a:t>
            </a:r>
            <a:r>
              <a:rPr lang="en-US" dirty="0">
                <a:sym typeface="Wingdings" panose="05000000000000000000" pitchFamily="2" charset="2"/>
              </a:rPr>
              <a:t></a:t>
            </a:r>
            <a:endParaRPr lang="en-US" dirty="0"/>
          </a:p>
        </p:txBody>
      </p:sp>
      <p:pic>
        <p:nvPicPr>
          <p:cNvPr id="4" name="Content Placeholder 3"/>
          <p:cNvPicPr>
            <a:picLocks noGrp="1" noChangeAspect="1"/>
          </p:cNvPicPr>
          <p:nvPr>
            <p:ph idx="1"/>
          </p:nvPr>
        </p:nvPicPr>
        <p:blipFill>
          <a:blip r:embed="rId2"/>
          <a:stretch>
            <a:fillRect/>
          </a:stretch>
        </p:blipFill>
        <p:spPr>
          <a:xfrm>
            <a:off x="481693" y="1485900"/>
            <a:ext cx="11397343" cy="4767943"/>
          </a:xfrm>
          <a:prstGeom prst="rect">
            <a:avLst/>
          </a:prstGeom>
        </p:spPr>
      </p:pic>
      <p:sp>
        <p:nvSpPr>
          <p:cNvPr id="3" name="Footer Placeholder 2">
            <a:extLst>
              <a:ext uri="{FF2B5EF4-FFF2-40B4-BE49-F238E27FC236}">
                <a16:creationId xmlns:a16="http://schemas.microsoft.com/office/drawing/2014/main" id="{46409462-6956-344F-B916-018D79D50BEA}"/>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76A0A680-5D7A-0E40-A7BD-AF69BACE1B87}"/>
              </a:ext>
            </a:extLst>
          </p:cNvPr>
          <p:cNvSpPr>
            <a:spLocks noGrp="1"/>
          </p:cNvSpPr>
          <p:nvPr>
            <p:ph type="dt" sz="half" idx="10"/>
          </p:nvPr>
        </p:nvSpPr>
        <p:spPr/>
        <p:txBody>
          <a:bodyPr/>
          <a:lstStyle/>
          <a:p>
            <a:fld id="{66375387-15B2-994E-887C-06DAA3AD0CF2}" type="datetime1">
              <a:rPr lang="en-IN" smtClean="0"/>
              <a:t>09/05/20</a:t>
            </a:fld>
            <a:endParaRPr lang="en-GB"/>
          </a:p>
        </p:txBody>
      </p:sp>
    </p:spTree>
    <p:extLst>
      <p:ext uri="{BB962C8B-B14F-4D97-AF65-F5344CB8AC3E}">
        <p14:creationId xmlns:p14="http://schemas.microsoft.com/office/powerpoint/2010/main" val="19087106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a:t>
            </a:r>
            <a:r>
              <a:rPr lang="en-US" dirty="0" err="1"/>
              <a:t>Denormalization</a:t>
            </a:r>
            <a:r>
              <a:rPr lang="en-US" dirty="0"/>
              <a:t> is Required:</a:t>
            </a:r>
          </a:p>
        </p:txBody>
      </p:sp>
      <p:pic>
        <p:nvPicPr>
          <p:cNvPr id="4" name="Content Placeholder 3"/>
          <p:cNvPicPr>
            <a:picLocks noGrp="1" noChangeAspect="1"/>
          </p:cNvPicPr>
          <p:nvPr>
            <p:ph idx="1"/>
          </p:nvPr>
        </p:nvPicPr>
        <p:blipFill>
          <a:blip r:embed="rId2"/>
          <a:stretch>
            <a:fillRect/>
          </a:stretch>
        </p:blipFill>
        <p:spPr>
          <a:xfrm>
            <a:off x="838200" y="1376039"/>
            <a:ext cx="10613993" cy="4891596"/>
          </a:xfrm>
          <a:prstGeom prst="rect">
            <a:avLst/>
          </a:prstGeom>
        </p:spPr>
      </p:pic>
      <p:sp>
        <p:nvSpPr>
          <p:cNvPr id="3" name="Footer Placeholder 2">
            <a:extLst>
              <a:ext uri="{FF2B5EF4-FFF2-40B4-BE49-F238E27FC236}">
                <a16:creationId xmlns:a16="http://schemas.microsoft.com/office/drawing/2014/main" id="{471AEB18-2E11-8F4F-85A9-8AA33FB76803}"/>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88EF94B8-E686-CC46-9135-5A0AFA6F967C}"/>
              </a:ext>
            </a:extLst>
          </p:cNvPr>
          <p:cNvSpPr>
            <a:spLocks noGrp="1"/>
          </p:cNvSpPr>
          <p:nvPr>
            <p:ph type="dt" sz="half" idx="10"/>
          </p:nvPr>
        </p:nvSpPr>
        <p:spPr/>
        <p:txBody>
          <a:bodyPr/>
          <a:lstStyle/>
          <a:p>
            <a:fld id="{53BC25E3-5DF8-D840-8B8F-71697F6B3DBC}" type="datetime1">
              <a:rPr lang="en-IN" smtClean="0"/>
              <a:t>09/05/20</a:t>
            </a:fld>
            <a:endParaRPr lang="en-GB"/>
          </a:p>
        </p:txBody>
      </p:sp>
    </p:spTree>
    <p:extLst>
      <p:ext uri="{BB962C8B-B14F-4D97-AF65-F5344CB8AC3E}">
        <p14:creationId xmlns:p14="http://schemas.microsoft.com/office/powerpoint/2010/main" val="33173990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VS RDBMS</a:t>
            </a:r>
          </a:p>
        </p:txBody>
      </p:sp>
      <p:sp>
        <p:nvSpPr>
          <p:cNvPr id="3" name="Content Placeholder 2"/>
          <p:cNvSpPr>
            <a:spLocks noGrp="1"/>
          </p:cNvSpPr>
          <p:nvPr>
            <p:ph idx="1"/>
          </p:nvPr>
        </p:nvSpPr>
        <p:spPr/>
        <p:txBody>
          <a:bodyPr>
            <a:normAutofit/>
          </a:bodyPr>
          <a:lstStyle/>
          <a:p>
            <a:r>
              <a:rPr lang="en-US" dirty="0"/>
              <a:t>Cassandra has CQL as its primary way to access and alter the database. </a:t>
            </a:r>
          </a:p>
          <a:p>
            <a:r>
              <a:rPr lang="en-US" dirty="0"/>
              <a:t>CQL is an abstraction layer that makes you feel like you are working with RDBMS, but the underlying data model does not support all the features that a traditional database or SQL provides. </a:t>
            </a:r>
          </a:p>
          <a:p>
            <a:r>
              <a:rPr lang="en-US" dirty="0"/>
              <a:t>There is no group by, no relational integrity, foreign key constraints, and no join. There is some support for order, distinct, and triggers. There are things such as </a:t>
            </a:r>
            <a:r>
              <a:rPr lang="en-US" b="1" dirty="0"/>
              <a:t>time to live </a:t>
            </a:r>
            <a:r>
              <a:rPr lang="en-US" dirty="0"/>
              <a:t>(</a:t>
            </a:r>
            <a:r>
              <a:rPr lang="en-US" b="1" dirty="0"/>
              <a:t>TTL</a:t>
            </a:r>
            <a:r>
              <a:rPr lang="en-US" dirty="0"/>
              <a:t>) and write time functions</a:t>
            </a:r>
          </a:p>
        </p:txBody>
      </p:sp>
      <p:sp>
        <p:nvSpPr>
          <p:cNvPr id="4" name="Footer Placeholder 3">
            <a:extLst>
              <a:ext uri="{FF2B5EF4-FFF2-40B4-BE49-F238E27FC236}">
                <a16:creationId xmlns:a16="http://schemas.microsoft.com/office/drawing/2014/main" id="{4A2BBBF4-8774-9D4E-A5FF-793DDF959CD6}"/>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D21D1654-6115-AF4B-A13B-A7271D553115}"/>
              </a:ext>
            </a:extLst>
          </p:cNvPr>
          <p:cNvSpPr>
            <a:spLocks noGrp="1"/>
          </p:cNvSpPr>
          <p:nvPr>
            <p:ph type="dt" sz="half" idx="10"/>
          </p:nvPr>
        </p:nvSpPr>
        <p:spPr/>
        <p:txBody>
          <a:bodyPr/>
          <a:lstStyle/>
          <a:p>
            <a:fld id="{1B57EAD3-F500-B448-9E83-C5F93401C8FF}" type="datetime1">
              <a:rPr lang="en-IN" smtClean="0"/>
              <a:t>09/05/20</a:t>
            </a:fld>
            <a:endParaRPr lang="en-GB"/>
          </a:p>
        </p:txBody>
      </p:sp>
    </p:spTree>
    <p:extLst>
      <p:ext uri="{BB962C8B-B14F-4D97-AF65-F5344CB8AC3E}">
        <p14:creationId xmlns:p14="http://schemas.microsoft.com/office/powerpoint/2010/main" val="33166885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cell of Cassandra:</a:t>
            </a:r>
          </a:p>
        </p:txBody>
      </p:sp>
      <p:sp>
        <p:nvSpPr>
          <p:cNvPr id="3" name="Content Placeholder 2"/>
          <p:cNvSpPr>
            <a:spLocks noGrp="1"/>
          </p:cNvSpPr>
          <p:nvPr>
            <p:ph idx="1"/>
          </p:nvPr>
        </p:nvSpPr>
        <p:spPr/>
        <p:txBody>
          <a:bodyPr>
            <a:normAutofit fontScale="92500"/>
          </a:bodyPr>
          <a:lstStyle/>
          <a:p>
            <a:r>
              <a:rPr lang="en-US" dirty="0"/>
              <a:t>A cell is the smallest unit of the Cassandra data model. Cells are contained within a column family. A cell is essentially a key-value pair. The key of a cell is called </a:t>
            </a:r>
            <a:r>
              <a:rPr lang="en-US" b="1" dirty="0"/>
              <a:t>cell name </a:t>
            </a:r>
            <a:r>
              <a:rPr lang="en-US" dirty="0"/>
              <a:t>and value is called </a:t>
            </a:r>
            <a:r>
              <a:rPr lang="en-US" b="1" dirty="0"/>
              <a:t>cell value</a:t>
            </a:r>
            <a:r>
              <a:rPr lang="en-US" dirty="0"/>
              <a:t>. </a:t>
            </a:r>
          </a:p>
          <a:p>
            <a:r>
              <a:rPr lang="en-US" dirty="0"/>
              <a:t>A cell can be represented as a triplet of the cell name, </a:t>
            </a:r>
            <a:r>
              <a:rPr lang="en-US" dirty="0" err="1"/>
              <a:t>value,and</a:t>
            </a:r>
            <a:r>
              <a:rPr lang="en-US" dirty="0"/>
              <a:t> timestamp. The timestamp is used to resolve conflicts during read repair or to reconcile two writes that happen to the same cell at the same time; the one written later wins. </a:t>
            </a:r>
          </a:p>
          <a:p>
            <a:r>
              <a:rPr lang="en-US" dirty="0"/>
              <a:t>It’s worth noting that the timestamp is client-supplied data, and since it is critical to write a resolution, it is a good idea to have all your client application servers clock synchronized.</a:t>
            </a:r>
          </a:p>
        </p:txBody>
      </p:sp>
      <p:sp>
        <p:nvSpPr>
          <p:cNvPr id="4" name="Footer Placeholder 3">
            <a:extLst>
              <a:ext uri="{FF2B5EF4-FFF2-40B4-BE49-F238E27FC236}">
                <a16:creationId xmlns:a16="http://schemas.microsoft.com/office/drawing/2014/main" id="{11BC8F22-194E-5D45-ACB1-8F4BA17D3C39}"/>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47310336-4F08-124E-BE93-BEC856836878}"/>
              </a:ext>
            </a:extLst>
          </p:cNvPr>
          <p:cNvSpPr>
            <a:spLocks noGrp="1"/>
          </p:cNvSpPr>
          <p:nvPr>
            <p:ph type="dt" sz="half" idx="10"/>
          </p:nvPr>
        </p:nvSpPr>
        <p:spPr/>
        <p:txBody>
          <a:bodyPr/>
          <a:lstStyle/>
          <a:p>
            <a:fld id="{2B3B4A40-2D11-BF4D-B1EA-878ADF917CCE}" type="datetime1">
              <a:rPr lang="en-IN" smtClean="0"/>
              <a:t>09/05/20</a:t>
            </a:fld>
            <a:endParaRPr lang="en-GB"/>
          </a:p>
        </p:txBody>
      </p:sp>
    </p:spTree>
    <p:extLst>
      <p:ext uri="{BB962C8B-B14F-4D97-AF65-F5344CB8AC3E}">
        <p14:creationId xmlns:p14="http://schemas.microsoft.com/office/powerpoint/2010/main" val="17978979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CQL</a:t>
            </a:r>
          </a:p>
        </p:txBody>
      </p:sp>
      <p:sp>
        <p:nvSpPr>
          <p:cNvPr id="3" name="Content Placeholder 2"/>
          <p:cNvSpPr>
            <a:spLocks noGrp="1"/>
          </p:cNvSpPr>
          <p:nvPr>
            <p:ph idx="1"/>
          </p:nvPr>
        </p:nvSpPr>
        <p:spPr/>
        <p:txBody>
          <a:bodyPr/>
          <a:lstStyle/>
          <a:p>
            <a:r>
              <a:rPr lang="en-US" dirty="0"/>
              <a:t>CQL – Stands for Cassandra Query </a:t>
            </a:r>
            <a:r>
              <a:rPr lang="en-US" dirty="0" err="1"/>
              <a:t>Languagy</a:t>
            </a:r>
            <a:endParaRPr lang="en-US" dirty="0"/>
          </a:p>
        </p:txBody>
      </p:sp>
      <p:sp>
        <p:nvSpPr>
          <p:cNvPr id="4" name="Footer Placeholder 3">
            <a:extLst>
              <a:ext uri="{FF2B5EF4-FFF2-40B4-BE49-F238E27FC236}">
                <a16:creationId xmlns:a16="http://schemas.microsoft.com/office/drawing/2014/main" id="{4A7B2EB3-70FD-714B-BF21-B2E63518CFE4}"/>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373DCED8-DFE4-D243-AEAC-2F07CCCC9479}"/>
              </a:ext>
            </a:extLst>
          </p:cNvPr>
          <p:cNvSpPr>
            <a:spLocks noGrp="1"/>
          </p:cNvSpPr>
          <p:nvPr>
            <p:ph type="dt" sz="half" idx="10"/>
          </p:nvPr>
        </p:nvSpPr>
        <p:spPr/>
        <p:txBody>
          <a:bodyPr/>
          <a:lstStyle/>
          <a:p>
            <a:fld id="{CDFC5F3B-8E62-5E46-9E52-0E2BB0D3016B}" type="datetime1">
              <a:rPr lang="en-IN" smtClean="0"/>
              <a:t>09/05/20</a:t>
            </a:fld>
            <a:endParaRPr lang="en-GB"/>
          </a:p>
        </p:txBody>
      </p:sp>
    </p:spTree>
    <p:extLst>
      <p:ext uri="{BB962C8B-B14F-4D97-AF65-F5344CB8AC3E}">
        <p14:creationId xmlns:p14="http://schemas.microsoft.com/office/powerpoint/2010/main" val="24793307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Cannot!!!</a:t>
            </a:r>
          </a:p>
        </p:txBody>
      </p:sp>
      <p:sp>
        <p:nvSpPr>
          <p:cNvPr id="3" name="Content Placeholder 2"/>
          <p:cNvSpPr>
            <a:spLocks noGrp="1"/>
          </p:cNvSpPr>
          <p:nvPr>
            <p:ph idx="1"/>
          </p:nvPr>
        </p:nvSpPr>
        <p:spPr/>
        <p:txBody>
          <a:bodyPr/>
          <a:lstStyle/>
          <a:p>
            <a:r>
              <a:rPr lang="en-US" dirty="0"/>
              <a:t>select count(*), city from people group by city</a:t>
            </a:r>
          </a:p>
        </p:txBody>
      </p:sp>
      <p:sp>
        <p:nvSpPr>
          <p:cNvPr id="4" name="Footer Placeholder 3">
            <a:extLst>
              <a:ext uri="{FF2B5EF4-FFF2-40B4-BE49-F238E27FC236}">
                <a16:creationId xmlns:a16="http://schemas.microsoft.com/office/drawing/2014/main" id="{CEB7878D-CE03-BC4A-AA55-471E9F7549A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2DC7350E-064D-AE44-9DAB-34C46D91FC19}"/>
              </a:ext>
            </a:extLst>
          </p:cNvPr>
          <p:cNvSpPr>
            <a:spLocks noGrp="1"/>
          </p:cNvSpPr>
          <p:nvPr>
            <p:ph type="dt" sz="half" idx="10"/>
          </p:nvPr>
        </p:nvSpPr>
        <p:spPr/>
        <p:txBody>
          <a:bodyPr/>
          <a:lstStyle/>
          <a:p>
            <a:fld id="{75A44045-7BF9-9748-B5DB-BE49C6476E90}" type="datetime1">
              <a:rPr lang="en-IN" smtClean="0"/>
              <a:t>09/05/20</a:t>
            </a:fld>
            <a:endParaRPr lang="en-GB"/>
          </a:p>
        </p:txBody>
      </p:sp>
    </p:spTree>
    <p:extLst>
      <p:ext uri="{BB962C8B-B14F-4D97-AF65-F5344CB8AC3E}">
        <p14:creationId xmlns:p14="http://schemas.microsoft.com/office/powerpoint/2010/main" val="2873349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443884"/>
            <a:ext cx="10515600" cy="5686248"/>
          </a:xfrm>
          <a:prstGeom prst="rect">
            <a:avLst/>
          </a:prstGeom>
        </p:spPr>
      </p:pic>
      <p:sp>
        <p:nvSpPr>
          <p:cNvPr id="3" name="Footer Placeholder 2">
            <a:extLst>
              <a:ext uri="{FF2B5EF4-FFF2-40B4-BE49-F238E27FC236}">
                <a16:creationId xmlns:a16="http://schemas.microsoft.com/office/drawing/2014/main" id="{7F4548FB-3AF4-8F4B-9005-6CC1A490BBE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7B60329-9EBF-3C44-A3CD-C38B0EF57366}"/>
              </a:ext>
            </a:extLst>
          </p:cNvPr>
          <p:cNvSpPr>
            <a:spLocks noGrp="1"/>
          </p:cNvSpPr>
          <p:nvPr>
            <p:ph type="dt" sz="half" idx="10"/>
          </p:nvPr>
        </p:nvSpPr>
        <p:spPr/>
        <p:txBody>
          <a:bodyPr/>
          <a:lstStyle/>
          <a:p>
            <a:fld id="{55C91780-4980-8844-8851-4A553EBCF63F}" type="datetime1">
              <a:rPr lang="en-IN" smtClean="0"/>
              <a:t>09/05/20</a:t>
            </a:fld>
            <a:endParaRPr lang="en-GB"/>
          </a:p>
        </p:txBody>
      </p:sp>
    </p:spTree>
    <p:extLst>
      <p:ext uri="{BB962C8B-B14F-4D97-AF65-F5344CB8AC3E}">
        <p14:creationId xmlns:p14="http://schemas.microsoft.com/office/powerpoint/2010/main" val="745737796"/>
      </p:ext>
    </p:extLst>
  </p:cSld>
  <p:clrMapOvr>
    <a:masterClrMapping/>
  </p:clrMapOvr>
  <p:transition spd="slow">
    <p:randomBar dir="vert"/>
  </p:transition>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counter column (cell)</a:t>
            </a:r>
          </a:p>
        </p:txBody>
      </p:sp>
      <p:sp>
        <p:nvSpPr>
          <p:cNvPr id="3" name="Content Placeholder 2"/>
          <p:cNvSpPr>
            <a:spLocks noGrp="1"/>
          </p:cNvSpPr>
          <p:nvPr>
            <p:ph idx="1"/>
          </p:nvPr>
        </p:nvSpPr>
        <p:spPr/>
        <p:txBody>
          <a:bodyPr>
            <a:normAutofit/>
          </a:bodyPr>
          <a:lstStyle/>
          <a:p>
            <a:r>
              <a:rPr lang="en-US" dirty="0"/>
              <a:t>A counter column is a special purpose cell to keep count. A client application can increment or decrement it by an integer value. Counter columns cannot be mixed with regular or any other cell types (as of Cassandra v2.0.9). </a:t>
            </a:r>
          </a:p>
          <a:p>
            <a:r>
              <a:rPr lang="en-US" dirty="0"/>
              <a:t>So, a counter column always lives in a table that has all the cells of type counter. Let’s call this type of table a counter table.</a:t>
            </a:r>
          </a:p>
          <a:p>
            <a:r>
              <a:rPr lang="en-US" dirty="0"/>
              <a:t>When we have to use a counter, we either plug it into an existing counter table or create a separate table with columns (CQL3 columns) as the counter type</a:t>
            </a:r>
          </a:p>
        </p:txBody>
      </p:sp>
      <p:sp>
        <p:nvSpPr>
          <p:cNvPr id="4" name="Footer Placeholder 3">
            <a:extLst>
              <a:ext uri="{FF2B5EF4-FFF2-40B4-BE49-F238E27FC236}">
                <a16:creationId xmlns:a16="http://schemas.microsoft.com/office/drawing/2014/main" id="{5D96A63E-5D62-7A48-8C5D-DDAFE25B44AD}"/>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48EF0EB1-B3CF-264B-9E03-C1B7428E14BC}"/>
              </a:ext>
            </a:extLst>
          </p:cNvPr>
          <p:cNvSpPr>
            <a:spLocks noGrp="1"/>
          </p:cNvSpPr>
          <p:nvPr>
            <p:ph type="dt" sz="half" idx="10"/>
          </p:nvPr>
        </p:nvSpPr>
        <p:spPr/>
        <p:txBody>
          <a:bodyPr/>
          <a:lstStyle/>
          <a:p>
            <a:fld id="{F3E666B4-2FC3-9148-AA11-A14BAE9065F1}" type="datetime1">
              <a:rPr lang="en-IN" smtClean="0"/>
              <a:t>09/05/20</a:t>
            </a:fld>
            <a:endParaRPr lang="en-GB"/>
          </a:p>
        </p:txBody>
      </p:sp>
    </p:spTree>
    <p:extLst>
      <p:ext uri="{BB962C8B-B14F-4D97-AF65-F5344CB8AC3E}">
        <p14:creationId xmlns:p14="http://schemas.microsoft.com/office/powerpoint/2010/main" val="19685578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54602" y="365125"/>
            <a:ext cx="10599198" cy="5751590"/>
          </a:xfrm>
          <a:prstGeom prst="rect">
            <a:avLst/>
          </a:prstGeom>
        </p:spPr>
      </p:pic>
      <p:sp>
        <p:nvSpPr>
          <p:cNvPr id="3" name="Footer Placeholder 2">
            <a:extLst>
              <a:ext uri="{FF2B5EF4-FFF2-40B4-BE49-F238E27FC236}">
                <a16:creationId xmlns:a16="http://schemas.microsoft.com/office/drawing/2014/main" id="{17210073-4989-0248-99DE-166073A4EA6F}"/>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51A6B3CB-C4BB-F04F-A915-D4D7EB303FA9}"/>
              </a:ext>
            </a:extLst>
          </p:cNvPr>
          <p:cNvSpPr>
            <a:spLocks noGrp="1"/>
          </p:cNvSpPr>
          <p:nvPr>
            <p:ph type="dt" sz="half" idx="10"/>
          </p:nvPr>
        </p:nvSpPr>
        <p:spPr/>
        <p:txBody>
          <a:bodyPr/>
          <a:lstStyle/>
          <a:p>
            <a:fld id="{EE4EEF64-9281-614D-9D3E-C9B7D57AE5D8}" type="datetime1">
              <a:rPr lang="en-IN" smtClean="0"/>
              <a:t>09/05/20</a:t>
            </a:fld>
            <a:endParaRPr lang="en-GB"/>
          </a:p>
        </p:txBody>
      </p:sp>
    </p:spTree>
    <p:extLst>
      <p:ext uri="{BB962C8B-B14F-4D97-AF65-F5344CB8AC3E}">
        <p14:creationId xmlns:p14="http://schemas.microsoft.com/office/powerpoint/2010/main" val="3122546997"/>
      </p:ext>
    </p:extLst>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838200" y="365125"/>
            <a:ext cx="10515599" cy="5811838"/>
          </a:xfrm>
          <a:prstGeom prst="rect">
            <a:avLst/>
          </a:prstGeom>
        </p:spPr>
      </p:pic>
      <p:sp>
        <p:nvSpPr>
          <p:cNvPr id="3" name="Footer Placeholder 2">
            <a:extLst>
              <a:ext uri="{FF2B5EF4-FFF2-40B4-BE49-F238E27FC236}">
                <a16:creationId xmlns:a16="http://schemas.microsoft.com/office/drawing/2014/main" id="{9F42E4C5-5330-4C40-85A7-4DE12CC4D802}"/>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B5023B7F-84C3-1D4A-86A5-8DE30F570653}"/>
              </a:ext>
            </a:extLst>
          </p:cNvPr>
          <p:cNvSpPr>
            <a:spLocks noGrp="1"/>
          </p:cNvSpPr>
          <p:nvPr>
            <p:ph type="dt" sz="half" idx="10"/>
          </p:nvPr>
        </p:nvSpPr>
        <p:spPr/>
        <p:txBody>
          <a:bodyPr/>
          <a:lstStyle/>
          <a:p>
            <a:fld id="{41312665-C72C-3E49-9DC5-C00E74CFCD95}" type="datetime1">
              <a:rPr lang="en-IN" smtClean="0"/>
              <a:t>09/05/20</a:t>
            </a:fld>
            <a:endParaRPr lang="en-GB"/>
          </a:p>
        </p:txBody>
      </p:sp>
    </p:spTree>
    <p:extLst>
      <p:ext uri="{BB962C8B-B14F-4D97-AF65-F5344CB8AC3E}">
        <p14:creationId xmlns:p14="http://schemas.microsoft.com/office/powerpoint/2010/main" val="36069199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TOMBSTONE</a:t>
            </a:r>
          </a:p>
        </p:txBody>
      </p:sp>
      <p:sp>
        <p:nvSpPr>
          <p:cNvPr id="3" name="Content Placeholder 2"/>
          <p:cNvSpPr>
            <a:spLocks noGrp="1"/>
          </p:cNvSpPr>
          <p:nvPr>
            <p:ph idx="1"/>
          </p:nvPr>
        </p:nvSpPr>
        <p:spPr/>
        <p:txBody>
          <a:bodyPr/>
          <a:lstStyle/>
          <a:p>
            <a:r>
              <a:rPr lang="en-US" dirty="0"/>
              <a:t>In a distributed Database, replication is key for ensuring high availability and performance</a:t>
            </a:r>
          </a:p>
          <a:p>
            <a:r>
              <a:rPr lang="en-US" dirty="0"/>
              <a:t>Because Cassandra is a distributed system with immutable </a:t>
            </a:r>
            <a:r>
              <a:rPr lang="en-US" dirty="0" err="1"/>
              <a:t>sstables</a:t>
            </a:r>
            <a:r>
              <a:rPr lang="en-US" dirty="0"/>
              <a:t>, deletes are done differently compared to a relational database. Keep in mind that 1) writes can take time to reach all replicas (eventual consistency) and 2) </a:t>
            </a:r>
            <a:r>
              <a:rPr lang="en-US" dirty="0" err="1"/>
              <a:t>cassandra</a:t>
            </a:r>
            <a:r>
              <a:rPr lang="en-US" dirty="0"/>
              <a:t> has a sparse data model where a missing value for a column in a row in one </a:t>
            </a:r>
            <a:r>
              <a:rPr lang="en-US" dirty="0" err="1"/>
              <a:t>sstable</a:t>
            </a:r>
            <a:r>
              <a:rPr lang="en-US" dirty="0"/>
              <a:t> does not mean that the value is not present in another </a:t>
            </a:r>
            <a:r>
              <a:rPr lang="en-US" dirty="0" err="1"/>
              <a:t>sstable</a:t>
            </a:r>
            <a:endParaRPr lang="en-US" dirty="0"/>
          </a:p>
        </p:txBody>
      </p:sp>
      <p:sp>
        <p:nvSpPr>
          <p:cNvPr id="4" name="Footer Placeholder 3">
            <a:extLst>
              <a:ext uri="{FF2B5EF4-FFF2-40B4-BE49-F238E27FC236}">
                <a16:creationId xmlns:a16="http://schemas.microsoft.com/office/drawing/2014/main" id="{EBF7C26D-DF7E-DF4C-BDA3-1E39B8AE6A14}"/>
              </a:ext>
            </a:extLst>
          </p:cNvPr>
          <p:cNvSpPr>
            <a:spLocks noGrp="1"/>
          </p:cNvSpPr>
          <p:nvPr>
            <p:ph type="ftr" sz="quarter" idx="11"/>
          </p:nvPr>
        </p:nvSpPr>
        <p:spPr/>
        <p:txBody>
          <a:bodyPr/>
          <a:lstStyle/>
          <a:p>
            <a:endParaRPr lang="en-GB"/>
          </a:p>
        </p:txBody>
      </p:sp>
      <p:sp>
        <p:nvSpPr>
          <p:cNvPr id="5" name="Date Placeholder 4">
            <a:extLst>
              <a:ext uri="{FF2B5EF4-FFF2-40B4-BE49-F238E27FC236}">
                <a16:creationId xmlns:a16="http://schemas.microsoft.com/office/drawing/2014/main" id="{A43AB7BC-294A-5D4F-946A-008DA74B8B23}"/>
              </a:ext>
            </a:extLst>
          </p:cNvPr>
          <p:cNvSpPr>
            <a:spLocks noGrp="1"/>
          </p:cNvSpPr>
          <p:nvPr>
            <p:ph type="dt" sz="half" idx="10"/>
          </p:nvPr>
        </p:nvSpPr>
        <p:spPr/>
        <p:txBody>
          <a:bodyPr/>
          <a:lstStyle/>
          <a:p>
            <a:fld id="{F29EDE78-D76D-3A49-910B-AC28DE315DA3}" type="datetime1">
              <a:rPr lang="en-IN" smtClean="0"/>
              <a:t>09/05/20</a:t>
            </a:fld>
            <a:endParaRPr lang="en-GB"/>
          </a:p>
        </p:txBody>
      </p:sp>
    </p:spTree>
    <p:extLst>
      <p:ext uri="{BB962C8B-B14F-4D97-AF65-F5344CB8AC3E}">
        <p14:creationId xmlns:p14="http://schemas.microsoft.com/office/powerpoint/2010/main" val="1749358706"/>
      </p:ext>
    </p:extLst>
  </p:cSld>
  <p:clrMapOvr>
    <a:masterClrMapping/>
  </p:clrMapOvr>
</p:sld>
</file>

<file path=ppt/theme/theme1.xml><?xml version="1.0" encoding="utf-8"?>
<a:theme xmlns:a="http://schemas.openxmlformats.org/drawingml/2006/main" name="00_PPT_Theme_NoblePro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bleProg-theme" id="{B92786E7-8A7E-4B9D-9290-3E4211E95A29}" vid="{1E4D5ABF-276F-41A4-BEFA-EFA971AD6B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00_PPT_Theme_NobleProg_1__1_</Template>
  <TotalTime>683</TotalTime>
  <Words>6240</Words>
  <Application>Microsoft Macintosh PowerPoint</Application>
  <PresentationFormat>Widescreen</PresentationFormat>
  <Paragraphs>470</Paragraphs>
  <Slides>128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128</vt:i4>
      </vt:variant>
    </vt:vector>
  </HeadingPairs>
  <TitlesOfParts>
    <vt:vector size="136" baseType="lpstr">
      <vt:lpstr>Arial</vt:lpstr>
      <vt:lpstr>Arial Narrow</vt:lpstr>
      <vt:lpstr>Calibri</vt:lpstr>
      <vt:lpstr>Raleway-v4020</vt:lpstr>
      <vt:lpstr>Raleway-v4020 Black</vt:lpstr>
      <vt:lpstr>Raleway-v4020 Thin</vt:lpstr>
      <vt:lpstr>Trebuchet MS</vt:lpstr>
      <vt:lpstr>00_PPT_Theme_NobleProg</vt:lpstr>
      <vt:lpstr>CASSANDRA</vt:lpstr>
      <vt:lpstr>We are not going to learn about her </vt:lpstr>
      <vt:lpstr>But About Her </vt:lpstr>
      <vt:lpstr>Introduction to Cassandra</vt:lpstr>
      <vt:lpstr>A distributed database</vt:lpstr>
      <vt:lpstr>PowerPoint Presentation</vt:lpstr>
      <vt:lpstr>How is it possible?</vt:lpstr>
      <vt:lpstr>CASSANDRA DATA MODEL:</vt:lpstr>
      <vt:lpstr>Its not just about </vt:lpstr>
      <vt:lpstr>Benefits of Flexible Columnar Storage:</vt:lpstr>
      <vt:lpstr>Its all about Denormalization:</vt:lpstr>
      <vt:lpstr>Relational World</vt:lpstr>
      <vt:lpstr>Keys in Cassandra</vt:lpstr>
      <vt:lpstr>EXAMPLE 1:</vt:lpstr>
      <vt:lpstr>EXAMPLE 2:</vt:lpstr>
      <vt:lpstr>EXAMPLE 3:</vt:lpstr>
      <vt:lpstr>Installing Cassandra</vt:lpstr>
      <vt:lpstr>PowerPoint Presentation</vt:lpstr>
      <vt:lpstr>CASSANDRA IN ACTION</vt:lpstr>
      <vt:lpstr>BACKEND OF SIMPLE BLOGGING APP</vt:lpstr>
      <vt:lpstr>DATA MODELLING</vt:lpstr>
      <vt:lpstr>INITIAL THINKING:</vt:lpstr>
      <vt:lpstr>PowerPoint Presentation</vt:lpstr>
      <vt:lpstr>PowerPoint Presentation</vt:lpstr>
      <vt:lpstr>PowerPoint Presentation</vt:lpstr>
      <vt:lpstr># FIRST POST</vt:lpstr>
      <vt:lpstr>PowerPoint Presentation</vt:lpstr>
      <vt:lpstr># SECOND POST</vt:lpstr>
      <vt:lpstr>PowerPoint Presentation</vt:lpstr>
      <vt:lpstr># INSERT SOME COMMENTS</vt:lpstr>
      <vt:lpstr># INSERT SOME VOTES</vt:lpstr>
      <vt:lpstr>RETRIEVING DATA</vt:lpstr>
      <vt:lpstr>To make a nonprimary key field searchable in Cassandra,you need to create an index on that column</vt:lpstr>
      <vt:lpstr>PowerPoint Presentation</vt:lpstr>
      <vt:lpstr>Ring Tokenization:</vt:lpstr>
      <vt:lpstr>PowerPoint Presentation</vt:lpstr>
      <vt:lpstr>CAP THEOREM:</vt:lpstr>
      <vt:lpstr>Consistency</vt:lpstr>
      <vt:lpstr>Availability</vt:lpstr>
      <vt:lpstr>Partition Tolerance</vt:lpstr>
      <vt:lpstr>Tunable or Eventual Consistency</vt:lpstr>
      <vt:lpstr>PowerPoint Presentation</vt:lpstr>
      <vt:lpstr>NOSQL LANDSCAPE</vt:lpstr>
      <vt:lpstr>Ring Representation</vt:lpstr>
      <vt:lpstr>HOW CASSANDRA WORKS?</vt:lpstr>
      <vt:lpstr>Basic Info on Architecture::</vt:lpstr>
      <vt:lpstr>Write in Action</vt:lpstr>
      <vt:lpstr>Read in Action</vt:lpstr>
      <vt:lpstr>Its more interesting than this one </vt:lpstr>
      <vt:lpstr>Types of Snitches:</vt:lpstr>
      <vt:lpstr>PowerPoint Presentation</vt:lpstr>
      <vt:lpstr>PowerPoint Presentation</vt:lpstr>
      <vt:lpstr>PowerPoint Presentation</vt:lpstr>
      <vt:lpstr>PowerPoint Presentation</vt:lpstr>
      <vt:lpstr>PowerPoint Presentation</vt:lpstr>
      <vt:lpstr>What goes on in a Node:</vt:lpstr>
      <vt:lpstr>PowerPoint Presentation</vt:lpstr>
      <vt:lpstr>Wait What is Bloom Filter::</vt:lpstr>
      <vt:lpstr>BLOOM CHECK</vt:lpstr>
      <vt:lpstr>More knowledge on hashes:</vt:lpstr>
      <vt:lpstr>Seed Node</vt:lpstr>
      <vt:lpstr>PARTITIONER</vt:lpstr>
      <vt:lpstr>Consistency Decider::</vt:lpstr>
      <vt:lpstr>LSM TREE</vt:lpstr>
      <vt:lpstr>SSTABLE, COMMIT LOG, MEM TABLE</vt:lpstr>
      <vt:lpstr>Lifecycle of write:</vt:lpstr>
      <vt:lpstr>Commit Log:</vt:lpstr>
      <vt:lpstr>Crash, now what?</vt:lpstr>
      <vt:lpstr>Help from Commit Log:</vt:lpstr>
      <vt:lpstr>MemTable:</vt:lpstr>
      <vt:lpstr>PowerPoint Presentation</vt:lpstr>
      <vt:lpstr>SSTable:</vt:lpstr>
      <vt:lpstr>Data Files</vt:lpstr>
      <vt:lpstr>Compaction</vt:lpstr>
      <vt:lpstr>Read Repair</vt:lpstr>
      <vt:lpstr>Anti Entropy</vt:lpstr>
      <vt:lpstr>MERKLE TREE</vt:lpstr>
      <vt:lpstr>How it works:</vt:lpstr>
      <vt:lpstr>Usage of Merkle Tree</vt:lpstr>
      <vt:lpstr>Applications::</vt:lpstr>
      <vt:lpstr>Hinted Handoff:</vt:lpstr>
      <vt:lpstr>Brief HeadsUp:</vt:lpstr>
      <vt:lpstr>Col. Family:</vt:lpstr>
      <vt:lpstr>All in One </vt:lpstr>
      <vt:lpstr>Denormalize, denormalize, denormalize</vt:lpstr>
      <vt:lpstr>First one needs to know Normalization</vt:lpstr>
      <vt:lpstr>RDBMS</vt:lpstr>
      <vt:lpstr>PowerPoint Presentation</vt:lpstr>
      <vt:lpstr>When Normalization is Required:</vt:lpstr>
      <vt:lpstr>When Denormalization is Required:</vt:lpstr>
      <vt:lpstr>CASSANDRA VS RDBMS</vt:lpstr>
      <vt:lpstr>Inside the cell of Cassandra:</vt:lpstr>
      <vt:lpstr>CQL</vt:lpstr>
      <vt:lpstr>Cannot!!!</vt:lpstr>
      <vt:lpstr>PowerPoint Presentation</vt:lpstr>
      <vt:lpstr>The counter column (cell)</vt:lpstr>
      <vt:lpstr>PowerPoint Presentation</vt:lpstr>
      <vt:lpstr>PowerPoint Presentation</vt:lpstr>
      <vt:lpstr>TOMBSTONE</vt:lpstr>
      <vt:lpstr>PowerPoint Presentation</vt:lpstr>
      <vt:lpstr>PowerPoint Presentation</vt:lpstr>
      <vt:lpstr>The expiring cell</vt:lpstr>
      <vt:lpstr>Monitoring</vt:lpstr>
      <vt:lpstr>PowerPoint Presentation</vt:lpstr>
      <vt:lpstr>PowerPoint Presentation</vt:lpstr>
      <vt:lpstr>JMX</vt:lpstr>
      <vt:lpstr>JMX Mbeans – Different Packages</vt:lpstr>
      <vt:lpstr>PowerPoint Presentation</vt:lpstr>
      <vt:lpstr>PowerPoint Presentation</vt:lpstr>
      <vt:lpstr>PowerPoint Presentation</vt:lpstr>
      <vt:lpstr>PowerPoint Presentation</vt:lpstr>
      <vt:lpstr>Compression</vt:lpstr>
      <vt:lpstr>Enabling Compression</vt:lpstr>
      <vt:lpstr>Types of Compressors</vt:lpstr>
      <vt:lpstr>For Example:</vt:lpstr>
      <vt:lpstr>Confused </vt:lpstr>
      <vt:lpstr>confusion matrix terminology : </vt:lpstr>
      <vt:lpstr>Confusion matrix for a binary classifier</vt:lpstr>
      <vt:lpstr>Let's now define the most basic terms</vt:lpstr>
      <vt:lpstr>Added these terms to the confusion matrix</vt:lpstr>
      <vt:lpstr>List of Rates for a confusion matrix</vt:lpstr>
      <vt:lpstr>Other scores to measure a classifier:</vt:lpstr>
      <vt:lpstr>F1 - Score</vt:lpstr>
      <vt:lpstr>ROC : Receiver Operating Characteristic</vt:lpstr>
      <vt:lpstr>ROC CURVE</vt:lpstr>
      <vt:lpstr>PowerPoint Presentation</vt:lpstr>
      <vt:lpstr>INSTALLATION </vt:lpstr>
      <vt:lpstr>TOP THINGS TO REMEMBER</vt:lpstr>
    </vt:vector>
  </TitlesOfParts>
  <Company>Amadeus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CASSANDRA</dc:title>
  <dc:creator>Rushabhmukeshbhai DOSHI</dc:creator>
  <cp:lastModifiedBy>Rushabh Doshi</cp:lastModifiedBy>
  <cp:revision>114</cp:revision>
  <dcterms:created xsi:type="dcterms:W3CDTF">2018-03-05T14:36:21Z</dcterms:created>
  <dcterms:modified xsi:type="dcterms:W3CDTF">2020-05-09T12:25:31Z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844942d1-5c0e-41d6-a13f-d2df4e40fdbf</vt:lpwstr>
  </property>
</Properties>
</file>